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4"/>
  </p:notesMasterIdLst>
  <p:sldIdLst>
    <p:sldId id="259" r:id="rId2"/>
    <p:sldId id="374" r:id="rId3"/>
    <p:sldId id="383" r:id="rId4"/>
    <p:sldId id="2962" r:id="rId5"/>
    <p:sldId id="2957" r:id="rId6"/>
    <p:sldId id="355" r:id="rId7"/>
    <p:sldId id="356" r:id="rId8"/>
    <p:sldId id="375" r:id="rId9"/>
    <p:sldId id="2965" r:id="rId10"/>
    <p:sldId id="2966" r:id="rId11"/>
    <p:sldId id="2967" r:id="rId12"/>
    <p:sldId id="2968" r:id="rId13"/>
    <p:sldId id="2969" r:id="rId14"/>
    <p:sldId id="2970" r:id="rId15"/>
    <p:sldId id="2971" r:id="rId16"/>
    <p:sldId id="2972" r:id="rId17"/>
    <p:sldId id="2973" r:id="rId18"/>
    <p:sldId id="2974" r:id="rId19"/>
    <p:sldId id="2975" r:id="rId20"/>
    <p:sldId id="2976" r:id="rId21"/>
    <p:sldId id="2977" r:id="rId22"/>
    <p:sldId id="2978" r:id="rId23"/>
    <p:sldId id="2980" r:id="rId24"/>
    <p:sldId id="2979" r:id="rId25"/>
    <p:sldId id="2981" r:id="rId26"/>
    <p:sldId id="2982" r:id="rId27"/>
    <p:sldId id="2983" r:id="rId28"/>
    <p:sldId id="2984" r:id="rId29"/>
    <p:sldId id="378" r:id="rId30"/>
    <p:sldId id="422" r:id="rId31"/>
    <p:sldId id="436" r:id="rId32"/>
    <p:sldId id="423" r:id="rId33"/>
    <p:sldId id="424" r:id="rId34"/>
    <p:sldId id="425" r:id="rId35"/>
    <p:sldId id="426" r:id="rId36"/>
    <p:sldId id="428" r:id="rId37"/>
    <p:sldId id="2958" r:id="rId38"/>
    <p:sldId id="2961" r:id="rId39"/>
    <p:sldId id="429" r:id="rId40"/>
    <p:sldId id="430" r:id="rId41"/>
    <p:sldId id="257" r:id="rId42"/>
    <p:sldId id="431" r:id="rId43"/>
    <p:sldId id="432" r:id="rId44"/>
    <p:sldId id="379" r:id="rId45"/>
    <p:sldId id="433" r:id="rId46"/>
    <p:sldId id="2952" r:id="rId47"/>
    <p:sldId id="437" r:id="rId48"/>
    <p:sldId id="2964" r:id="rId49"/>
    <p:sldId id="2963" r:id="rId50"/>
    <p:sldId id="434" r:id="rId51"/>
    <p:sldId id="332" r:id="rId52"/>
    <p:sldId id="354" r:id="rId53"/>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DB Ozone X" panose="02000506090000020004" pitchFamily="2" charset="-34"/>
      <p:regular r:id="rId59"/>
    </p:embeddedFont>
    <p:embeddedFont>
      <p:font typeface="DB Ozone X Bold" panose="02000506090000020004" pitchFamily="2" charset="-34"/>
      <p:bold r:id="rId60"/>
    </p:embeddedFont>
    <p:embeddedFont>
      <p:font typeface="TH Sarabun New" panose="020B0500040200020003" pitchFamily="34" charset="-34"/>
      <p:regular r:id="rId61"/>
      <p:bold r:id="rId62"/>
      <p:italic r:id="rId63"/>
      <p:boldItalic r:id="rId64"/>
    </p:embeddedFont>
  </p:embeddedFont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6DB"/>
    <a:srgbClr val="FF931D"/>
    <a:srgbClr val="F07C7C"/>
    <a:srgbClr val="870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82" d="100"/>
          <a:sy n="82" d="100"/>
        </p:scale>
        <p:origin x="6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rairat\Documents\2020\PRCI%20Covid%20-%2019%20studies\GDP%20by%20sector_26082020.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rairat\Downloads\&#3626;&#3656;&#3591;&#3629;&#3629;&#3585;&#3626;&#3636;&#3609;&#3588;&#3657;&#3634;&#3629;&#3640;&#3605;&#3626;&#3634;&#3627;&#3585;&#3619;&#3619;&#3617;&#3648;&#3585;&#3625;&#3605;&#3619;2563.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rairat\Downloads\&#3626;&#3656;&#3591;&#3629;&#3629;&#3585;&#3626;&#3636;&#3609;&#3588;&#3657;&#3634;&#3648;&#3585;&#3625;&#3605;&#3619;2563.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
          <c:y val="0.16084893117522464"/>
          <c:w val="0.5"/>
          <c:h val="0.75"/>
        </c:manualLayout>
      </c:layout>
      <c:pieChart>
        <c:varyColors val="1"/>
        <c:ser>
          <c:idx val="0"/>
          <c:order val="0"/>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DB-4227-9E2B-4C12A38462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DB-4227-9E2B-4C12A38462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D6DB-4227-9E2B-4C12A38462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D6DB-4227-9E2B-4C12A38462A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D6DB-4227-9E2B-4C12A38462A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D6DB-4227-9E2B-4C12A38462A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5-D6DB-4227-9E2B-4C12A38462A1}"/>
              </c:ext>
            </c:extLst>
          </c:dPt>
          <c:dLbls>
            <c:dLbl>
              <c:idx val="0"/>
              <c:layout>
                <c:manualLayout>
                  <c:x val="4.1666666666666666E-3"/>
                  <c:y val="3.1249999999999941E-2"/>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6DB-4227-9E2B-4C12A38462A1}"/>
                </c:ext>
              </c:extLst>
            </c:dLbl>
            <c:dLbl>
              <c:idx val="1"/>
              <c:layout>
                <c:manualLayout>
                  <c:x val="1.0717314892786604E-2"/>
                  <c:y val="-4.0825994901666799E-3"/>
                </c:manualLayout>
              </c:layout>
              <c:dLblPos val="bestFit"/>
              <c:showLegendKey val="0"/>
              <c:showVal val="0"/>
              <c:showCatName val="1"/>
              <c:showSerName val="0"/>
              <c:showPercent val="0"/>
              <c:showBubbleSize val="0"/>
              <c:separator>
</c:separator>
              <c:extLst>
                <c:ext xmlns:c15="http://schemas.microsoft.com/office/drawing/2012/chart" uri="{CE6537A1-D6FC-4f65-9D91-7224C49458BB}">
                  <c15:layout>
                    <c:manualLayout>
                      <c:w val="0.86006015400701463"/>
                      <c:h val="0.12887834335049667"/>
                    </c:manualLayout>
                  </c15:layout>
                </c:ext>
                <c:ext xmlns:c16="http://schemas.microsoft.com/office/drawing/2014/chart" uri="{C3380CC4-5D6E-409C-BE32-E72D297353CC}">
                  <c16:uniqueId val="{00000003-D6DB-4227-9E2B-4C12A38462A1}"/>
                </c:ext>
              </c:extLst>
            </c:dLbl>
            <c:dLbl>
              <c:idx val="2"/>
              <c:layout>
                <c:manualLayout>
                  <c:x val="-1.909700161202999E-17"/>
                  <c:y val="-1.5624999999999971E-2"/>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6DB-4227-9E2B-4C12A38462A1}"/>
                </c:ext>
              </c:extLst>
            </c:dLbl>
            <c:dLbl>
              <c:idx val="3"/>
              <c:layout>
                <c:manualLayout>
                  <c:x val="-6.2500000000000003E-3"/>
                  <c:y val="0"/>
                </c:manualLayout>
              </c:layout>
              <c:numFmt formatCode="#,##0.0" sourceLinked="0"/>
              <c:spPr>
                <a:noFill/>
                <a:ln>
                  <a:noFill/>
                </a:ln>
                <a:effectLst/>
              </c:spPr>
              <c:txPr>
                <a:bodyPr rot="0" spcFirstLastPara="1" vertOverflow="ellipsis" vert="horz" wrap="none" anchor="ctr" anchorCtr="1"/>
                <a:lstStyle/>
                <a:p>
                  <a:pPr>
                    <a:defRPr sz="16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bestFit"/>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6DB-4227-9E2B-4C12A38462A1}"/>
                </c:ext>
              </c:extLst>
            </c:dLbl>
            <c:dLbl>
              <c:idx val="4"/>
              <c:layout>
                <c:manualLayout>
                  <c:x val="-9.374138636686348E-2"/>
                  <c:y val="-5.1822550382480202E-2"/>
                </c:manualLayout>
              </c:layout>
              <c:numFmt formatCode="#,##0.0" sourceLinked="0"/>
              <c:spPr>
                <a:noFill/>
                <a:ln>
                  <a:noFill/>
                </a:ln>
                <a:effectLst/>
              </c:spPr>
              <c:txPr>
                <a:bodyPr rot="0" spcFirstLastPara="1" vertOverflow="ellipsis" vert="horz" wrap="none" anchor="ctr" anchorCtr="1"/>
                <a:lstStyle/>
                <a:p>
                  <a:pPr>
                    <a:defRPr sz="16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bestFit"/>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6DB-4227-9E2B-4C12A38462A1}"/>
                </c:ext>
              </c:extLst>
            </c:dLbl>
            <c:dLbl>
              <c:idx val="5"/>
              <c:layout>
                <c:manualLayout>
                  <c:x val="0"/>
                  <c:y val="-0.1098693952038116"/>
                </c:manualLayout>
              </c:layout>
              <c:numFmt formatCode="#,##0.0" sourceLinked="0"/>
              <c:spPr>
                <a:noFill/>
                <a:ln>
                  <a:noFill/>
                </a:ln>
                <a:effectLst/>
              </c:spPr>
              <c:txPr>
                <a:bodyPr rot="0" spcFirstLastPara="1" vertOverflow="ellipsis" vert="horz" wrap="none" anchor="ctr" anchorCtr="1"/>
                <a:lstStyle/>
                <a:p>
                  <a:pPr>
                    <a:defRPr sz="16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bestFit"/>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6DB-4227-9E2B-4C12A38462A1}"/>
                </c:ext>
              </c:extLst>
            </c:dLbl>
            <c:dLbl>
              <c:idx val="6"/>
              <c:layout>
                <c:manualLayout>
                  <c:x val="6.8750000000000006E-2"/>
                  <c:y val="-2.0239099116491611E-2"/>
                </c:manualLayout>
              </c:layout>
              <c:numFmt formatCode="#,##0.0" sourceLinked="0"/>
              <c:spPr>
                <a:noFill/>
                <a:ln>
                  <a:noFill/>
                </a:ln>
                <a:effectLst/>
              </c:spPr>
              <c:txPr>
                <a:bodyPr rot="0" spcFirstLastPara="1" vertOverflow="ellipsis" vert="horz" wrap="none" anchor="ctr" anchorCtr="1"/>
                <a:lstStyle/>
                <a:p>
                  <a:pPr>
                    <a:defRPr sz="16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bestFit"/>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6DB-4227-9E2B-4C12A38462A1}"/>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outEnd"/>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Social Security
Bt229.0bn</c:v>
                </c:pt>
                <c:pt idx="1">
                  <c:v>Informal sector workers/ Nobody will be left behind Program
Bt213.0bn</c:v>
                </c:pt>
                <c:pt idx="2">
                  <c:v>Agriculture
Bt111.0bn</c:v>
                </c:pt>
                <c:pt idx="3">
                  <c:v>Electricity Bt32.7bn</c:v>
                </c:pt>
                <c:pt idx="4">
                  <c:v>Vulnerable groups Bt20.3bn</c:v>
                </c:pt>
                <c:pt idx="5">
                  <c:v>Welfare card Bt3.6bn</c:v>
                </c:pt>
                <c:pt idx="6">
                  <c:v>Water Bt2.8bn</c:v>
                </c:pt>
              </c:strCache>
            </c:strRef>
          </c:cat>
          <c:val>
            <c:numRef>
              <c:f>Sheet1!$C$2:$C$8</c:f>
              <c:numCache>
                <c:formatCode>General</c:formatCode>
                <c:ptCount val="7"/>
                <c:pt idx="0">
                  <c:v>229</c:v>
                </c:pt>
                <c:pt idx="1">
                  <c:v>213</c:v>
                </c:pt>
                <c:pt idx="2">
                  <c:v>111</c:v>
                </c:pt>
                <c:pt idx="3">
                  <c:v>32.700000000000003</c:v>
                </c:pt>
                <c:pt idx="4">
                  <c:v>20.34</c:v>
                </c:pt>
                <c:pt idx="5">
                  <c:v>3.6</c:v>
                </c:pt>
                <c:pt idx="6">
                  <c:v>2.8340000000000001</c:v>
                </c:pt>
              </c:numCache>
            </c:numRef>
          </c:val>
          <c:extLst>
            <c:ext xmlns:c16="http://schemas.microsoft.com/office/drawing/2014/chart" uri="{C3380CC4-5D6E-409C-BE32-E72D297353CC}">
              <c16:uniqueId val="{00000000-D6DB-4227-9E2B-4C12A38462A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th-TH"/>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Sheet1!$G$2</c:f>
              <c:strCache>
                <c:ptCount val="1"/>
                <c:pt idx="0">
                  <c:v>Price</c:v>
                </c:pt>
              </c:strCache>
            </c:strRef>
          </c:tx>
          <c:spPr>
            <a:solidFill>
              <a:srgbClr val="79B6DB"/>
            </a:solidFill>
            <a:ln>
              <a:noFill/>
            </a:ln>
            <a:effectLst/>
          </c:spPr>
          <c:invertIfNegative val="0"/>
          <c:cat>
            <c:multiLvlStrRef>
              <c:f>Sheet1!$A$11:$B$30</c:f>
              <c:multiLvlStrCache>
                <c:ptCount val="9"/>
                <c:lvl>
                  <c:pt idx="0">
                    <c:v>2017</c:v>
                  </c:pt>
                  <c:pt idx="1">
                    <c:v>2018</c:v>
                  </c:pt>
                  <c:pt idx="2">
                    <c:v>2019</c:v>
                  </c:pt>
                  <c:pt idx="3">
                    <c:v>2020</c:v>
                  </c:pt>
                  <c:pt idx="4">
                    <c:v>Jan</c:v>
                  </c:pt>
                  <c:pt idx="5">
                    <c:v>Feb</c:v>
                  </c:pt>
                  <c:pt idx="6">
                    <c:v>Mar</c:v>
                  </c:pt>
                  <c:pt idx="7">
                    <c:v>Apr</c:v>
                  </c:pt>
                  <c:pt idx="8">
                    <c:v>May</c:v>
                  </c:pt>
                </c:lvl>
                <c:lvl>
                  <c:pt idx="0">
                    <c:v>Annual</c:v>
                  </c:pt>
                  <c:pt idx="3">
                    <c:v>YTD</c:v>
                  </c:pt>
                  <c:pt idx="4">
                    <c:v>2020</c:v>
                  </c:pt>
                </c:lvl>
              </c:multiLvlStrCache>
            </c:multiLvlStrRef>
          </c:cat>
          <c:val>
            <c:numRef>
              <c:f>Sheet1!$G$11:$G$30</c:f>
              <c:numCache>
                <c:formatCode>0.0</c:formatCode>
                <c:ptCount val="9"/>
                <c:pt idx="0">
                  <c:v>-1.6958405472885296</c:v>
                </c:pt>
                <c:pt idx="1">
                  <c:v>-5.4349954604432371</c:v>
                </c:pt>
                <c:pt idx="2">
                  <c:v>1.8839204649760077</c:v>
                </c:pt>
                <c:pt idx="3">
                  <c:v>5.3206491491950336</c:v>
                </c:pt>
                <c:pt idx="4">
                  <c:v>9.1669841416739395</c:v>
                </c:pt>
                <c:pt idx="5">
                  <c:v>8.672539900705134</c:v>
                </c:pt>
                <c:pt idx="6">
                  <c:v>8.7213280589395925</c:v>
                </c:pt>
                <c:pt idx="7">
                  <c:v>3.4930214814468785</c:v>
                </c:pt>
                <c:pt idx="8">
                  <c:v>-3.0333777047292121</c:v>
                </c:pt>
              </c:numCache>
            </c:numRef>
          </c:val>
          <c:extLst>
            <c:ext xmlns:c16="http://schemas.microsoft.com/office/drawing/2014/chart" uri="{C3380CC4-5D6E-409C-BE32-E72D297353CC}">
              <c16:uniqueId val="{00000000-68FC-4BD1-AF72-FD943F64B83E}"/>
            </c:ext>
          </c:extLst>
        </c:ser>
        <c:ser>
          <c:idx val="1"/>
          <c:order val="1"/>
          <c:tx>
            <c:strRef>
              <c:f>Sheet1!$H$2</c:f>
              <c:strCache>
                <c:ptCount val="1"/>
                <c:pt idx="0">
                  <c:v>Production</c:v>
                </c:pt>
              </c:strCache>
            </c:strRef>
          </c:tx>
          <c:spPr>
            <a:solidFill>
              <a:schemeClr val="accent3"/>
            </a:solidFill>
            <a:ln>
              <a:noFill/>
            </a:ln>
            <a:effectLst/>
          </c:spPr>
          <c:invertIfNegative val="0"/>
          <c:cat>
            <c:multiLvlStrRef>
              <c:f>Sheet1!$A$11:$B$30</c:f>
              <c:multiLvlStrCache>
                <c:ptCount val="9"/>
                <c:lvl>
                  <c:pt idx="0">
                    <c:v>2017</c:v>
                  </c:pt>
                  <c:pt idx="1">
                    <c:v>2018</c:v>
                  </c:pt>
                  <c:pt idx="2">
                    <c:v>2019</c:v>
                  </c:pt>
                  <c:pt idx="3">
                    <c:v>2020</c:v>
                  </c:pt>
                  <c:pt idx="4">
                    <c:v>Jan</c:v>
                  </c:pt>
                  <c:pt idx="5">
                    <c:v>Feb</c:v>
                  </c:pt>
                  <c:pt idx="6">
                    <c:v>Mar</c:v>
                  </c:pt>
                  <c:pt idx="7">
                    <c:v>Apr</c:v>
                  </c:pt>
                  <c:pt idx="8">
                    <c:v>May</c:v>
                  </c:pt>
                </c:lvl>
                <c:lvl>
                  <c:pt idx="0">
                    <c:v>Annual</c:v>
                  </c:pt>
                  <c:pt idx="3">
                    <c:v>YTD</c:v>
                  </c:pt>
                  <c:pt idx="4">
                    <c:v>2020</c:v>
                  </c:pt>
                </c:lvl>
              </c:multiLvlStrCache>
            </c:multiLvlStrRef>
          </c:cat>
          <c:val>
            <c:numRef>
              <c:f>Sheet1!$H$11:$H$30</c:f>
              <c:numCache>
                <c:formatCode>0.0</c:formatCode>
                <c:ptCount val="9"/>
                <c:pt idx="0">
                  <c:v>6.0361087314106499</c:v>
                </c:pt>
                <c:pt idx="1">
                  <c:v>8.4693346079077969</c:v>
                </c:pt>
                <c:pt idx="2">
                  <c:v>-0.71920393191658993</c:v>
                </c:pt>
                <c:pt idx="3">
                  <c:v>-6.6509906524917177</c:v>
                </c:pt>
                <c:pt idx="4">
                  <c:v>-4.9328641531924404</c:v>
                </c:pt>
                <c:pt idx="5">
                  <c:v>-4.7682359874868796</c:v>
                </c:pt>
                <c:pt idx="6">
                  <c:v>-9.8271195212795703</c:v>
                </c:pt>
                <c:pt idx="7">
                  <c:v>-12.179143345129962</c:v>
                </c:pt>
                <c:pt idx="8">
                  <c:v>-1.3438838660072894</c:v>
                </c:pt>
              </c:numCache>
            </c:numRef>
          </c:val>
          <c:extLst>
            <c:ext xmlns:c16="http://schemas.microsoft.com/office/drawing/2014/chart" uri="{C3380CC4-5D6E-409C-BE32-E72D297353CC}">
              <c16:uniqueId val="{00000001-68FC-4BD1-AF72-FD943F64B83E}"/>
            </c:ext>
          </c:extLst>
        </c:ser>
        <c:dLbls>
          <c:showLegendKey val="0"/>
          <c:showVal val="0"/>
          <c:showCatName val="0"/>
          <c:showSerName val="0"/>
          <c:showPercent val="0"/>
          <c:showBubbleSize val="0"/>
        </c:dLbls>
        <c:gapWidth val="100"/>
        <c:overlap val="100"/>
        <c:axId val="463974528"/>
        <c:axId val="463975704"/>
      </c:barChart>
      <c:lineChart>
        <c:grouping val="standard"/>
        <c:varyColors val="0"/>
        <c:ser>
          <c:idx val="2"/>
          <c:order val="2"/>
          <c:tx>
            <c:strRef>
              <c:f>Sheet1!$I$2</c:f>
              <c:strCache>
                <c:ptCount val="1"/>
                <c:pt idx="0">
                  <c:v>Farm Income</c:v>
                </c:pt>
              </c:strCache>
            </c:strRef>
          </c:tx>
          <c:spPr>
            <a:ln w="38100" cap="rnd">
              <a:solidFill>
                <a:schemeClr val="tx2"/>
              </a:solidFill>
              <a:round/>
            </a:ln>
            <a:effectLst/>
          </c:spPr>
          <c:marker>
            <c:symbol val="circle"/>
            <c:size val="8"/>
            <c:spPr>
              <a:solidFill>
                <a:schemeClr val="tx2">
                  <a:lumMod val="20000"/>
                  <a:lumOff val="80000"/>
                </a:schemeClr>
              </a:solidFill>
              <a:ln w="38100">
                <a:solidFill>
                  <a:schemeClr val="tx2"/>
                </a:solidFill>
              </a:ln>
              <a:effectLst/>
            </c:spPr>
          </c:marker>
          <c:dPt>
            <c:idx val="2"/>
            <c:marker>
              <c:symbol val="circle"/>
              <c:size val="8"/>
              <c:spPr>
                <a:solidFill>
                  <a:schemeClr val="tx2">
                    <a:lumMod val="20000"/>
                    <a:lumOff val="80000"/>
                  </a:schemeClr>
                </a:solidFill>
                <a:ln w="38100">
                  <a:solidFill>
                    <a:schemeClr val="tx2"/>
                  </a:solidFill>
                </a:ln>
                <a:effectLst/>
              </c:spPr>
            </c:marker>
            <c:bubble3D val="0"/>
            <c:spPr>
              <a:ln w="38100" cap="rnd">
                <a:solidFill>
                  <a:schemeClr val="tx2"/>
                </a:solidFill>
                <a:prstDash val="solid"/>
                <a:round/>
              </a:ln>
              <a:effectLst/>
            </c:spPr>
            <c:extLst>
              <c:ext xmlns:c16="http://schemas.microsoft.com/office/drawing/2014/chart" uri="{C3380CC4-5D6E-409C-BE32-E72D297353CC}">
                <c16:uniqueId val="{00000003-68FC-4BD1-AF72-FD943F64B83E}"/>
              </c:ext>
            </c:extLst>
          </c:dPt>
          <c:dPt>
            <c:idx val="3"/>
            <c:marker>
              <c:symbol val="circle"/>
              <c:size val="8"/>
              <c:spPr>
                <a:solidFill>
                  <a:schemeClr val="tx2">
                    <a:lumMod val="20000"/>
                    <a:lumOff val="80000"/>
                  </a:schemeClr>
                </a:solidFill>
                <a:ln w="38100">
                  <a:solidFill>
                    <a:schemeClr val="tx2"/>
                  </a:solidFill>
                </a:ln>
                <a:effectLst/>
              </c:spPr>
            </c:marker>
            <c:bubble3D val="0"/>
            <c:spPr>
              <a:ln w="38100" cap="rnd">
                <a:solidFill>
                  <a:schemeClr val="tx2"/>
                </a:solidFill>
                <a:prstDash val="sysDot"/>
                <a:round/>
              </a:ln>
              <a:effectLst/>
            </c:spPr>
            <c:extLst>
              <c:ext xmlns:c16="http://schemas.microsoft.com/office/drawing/2014/chart" uri="{C3380CC4-5D6E-409C-BE32-E72D297353CC}">
                <c16:uniqueId val="{00000005-68FC-4BD1-AF72-FD943F64B83E}"/>
              </c:ext>
            </c:extLst>
          </c:dPt>
          <c:dPt>
            <c:idx val="4"/>
            <c:marker>
              <c:symbol val="circle"/>
              <c:size val="8"/>
              <c:spPr>
                <a:solidFill>
                  <a:schemeClr val="tx2">
                    <a:lumMod val="20000"/>
                    <a:lumOff val="80000"/>
                  </a:schemeClr>
                </a:solidFill>
                <a:ln w="38100">
                  <a:solidFill>
                    <a:schemeClr val="tx2"/>
                  </a:solidFill>
                </a:ln>
                <a:effectLst/>
              </c:spPr>
            </c:marker>
            <c:bubble3D val="0"/>
            <c:spPr>
              <a:ln w="38100" cap="rnd">
                <a:noFill/>
                <a:round/>
              </a:ln>
              <a:effectLst/>
            </c:spPr>
            <c:extLst>
              <c:ext xmlns:c16="http://schemas.microsoft.com/office/drawing/2014/chart" uri="{C3380CC4-5D6E-409C-BE32-E72D297353CC}">
                <c16:uniqueId val="{00000007-68FC-4BD1-AF72-FD943F64B83E}"/>
              </c:ext>
            </c:extLst>
          </c:dPt>
          <c:cat>
            <c:multiLvlStrRef>
              <c:f>Sheet1!$A$11:$B$30</c:f>
              <c:multiLvlStrCache>
                <c:ptCount val="9"/>
                <c:lvl>
                  <c:pt idx="0">
                    <c:v>2017</c:v>
                  </c:pt>
                  <c:pt idx="1">
                    <c:v>2018</c:v>
                  </c:pt>
                  <c:pt idx="2">
                    <c:v>2019</c:v>
                  </c:pt>
                  <c:pt idx="3">
                    <c:v>2020</c:v>
                  </c:pt>
                  <c:pt idx="4">
                    <c:v>Jan</c:v>
                  </c:pt>
                  <c:pt idx="5">
                    <c:v>Feb</c:v>
                  </c:pt>
                  <c:pt idx="6">
                    <c:v>Mar</c:v>
                  </c:pt>
                  <c:pt idx="7">
                    <c:v>Apr</c:v>
                  </c:pt>
                  <c:pt idx="8">
                    <c:v>May</c:v>
                  </c:pt>
                </c:lvl>
                <c:lvl>
                  <c:pt idx="0">
                    <c:v>Annual</c:v>
                  </c:pt>
                  <c:pt idx="3">
                    <c:v>YTD</c:v>
                  </c:pt>
                  <c:pt idx="4">
                    <c:v>2020</c:v>
                  </c:pt>
                </c:lvl>
              </c:multiLvlStrCache>
            </c:multiLvlStrRef>
          </c:cat>
          <c:val>
            <c:numRef>
              <c:f>Sheet1!$I$11:$I$30</c:f>
              <c:numCache>
                <c:formatCode>0.0</c:formatCode>
                <c:ptCount val="9"/>
                <c:pt idx="0">
                  <c:v>4.47556535016298</c:v>
                </c:pt>
                <c:pt idx="1">
                  <c:v>2.9364998065183112</c:v>
                </c:pt>
                <c:pt idx="2">
                  <c:v>1.3341893062215338</c:v>
                </c:pt>
                <c:pt idx="3">
                  <c:v>-1.1627518552376315</c:v>
                </c:pt>
                <c:pt idx="4">
                  <c:v>3.7819251138280441</c:v>
                </c:pt>
                <c:pt idx="5">
                  <c:v>3.4907767446436866</c:v>
                </c:pt>
                <c:pt idx="6">
                  <c:v>-1.9628467945348338</c:v>
                </c:pt>
                <c:pt idx="7">
                  <c:v>-9.1115419569846701</c:v>
                </c:pt>
                <c:pt idx="8">
                  <c:v>-4.3364964971675857</c:v>
                </c:pt>
              </c:numCache>
            </c:numRef>
          </c:val>
          <c:smooth val="0"/>
          <c:extLst>
            <c:ext xmlns:c16="http://schemas.microsoft.com/office/drawing/2014/chart" uri="{C3380CC4-5D6E-409C-BE32-E72D297353CC}">
              <c16:uniqueId val="{00000008-68FC-4BD1-AF72-FD943F64B83E}"/>
            </c:ext>
          </c:extLst>
        </c:ser>
        <c:dLbls>
          <c:showLegendKey val="0"/>
          <c:showVal val="0"/>
          <c:showCatName val="0"/>
          <c:showSerName val="0"/>
          <c:showPercent val="0"/>
          <c:showBubbleSize val="0"/>
        </c:dLbls>
        <c:marker val="1"/>
        <c:smooth val="0"/>
        <c:axId val="463974528"/>
        <c:axId val="463975704"/>
      </c:lineChart>
      <c:catAx>
        <c:axId val="463974528"/>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th-TH"/>
          </a:p>
        </c:txPr>
        <c:crossAx val="463975704"/>
        <c:crosses val="autoZero"/>
        <c:auto val="1"/>
        <c:lblAlgn val="ctr"/>
        <c:lblOffset val="100"/>
        <c:noMultiLvlLbl val="0"/>
      </c:catAx>
      <c:valAx>
        <c:axId val="463975704"/>
        <c:scaling>
          <c:orientation val="minMax"/>
          <c:max val="10"/>
          <c:min val="-1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th-TH"/>
          </a:p>
        </c:txPr>
        <c:crossAx val="463974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th-TH"/>
        </a:p>
      </c:txPr>
    </c:legend>
    <c:plotVisOnly val="1"/>
    <c:dispBlanksAs val="gap"/>
    <c:showDLblsOverMax val="0"/>
  </c:chart>
  <c:spPr>
    <a:noFill/>
    <a:ln>
      <a:noFill/>
    </a:ln>
    <a:effectLst/>
  </c:spPr>
  <c:txPr>
    <a:bodyPr/>
    <a:lstStyle/>
    <a:p>
      <a:pPr>
        <a:defRPr>
          <a:solidFill>
            <a:schemeClr val="tx1"/>
          </a:solidFill>
        </a:defRPr>
      </a:pPr>
      <a:endParaRPr lang="th-T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309607115247939E-2"/>
          <c:y val="0.13545858085875312"/>
          <c:w val="0.8417739286736875"/>
          <c:h val="0.76308350668237945"/>
        </c:manualLayout>
      </c:layout>
      <c:lineChart>
        <c:grouping val="standard"/>
        <c:varyColors val="0"/>
        <c:ser>
          <c:idx val="0"/>
          <c:order val="0"/>
          <c:tx>
            <c:strRef>
              <c:f>AgrQ!$B$1</c:f>
              <c:strCache>
                <c:ptCount val="1"/>
                <c:pt idx="0">
                  <c:v>Rice</c:v>
                </c:pt>
              </c:strCache>
            </c:strRef>
          </c:tx>
          <c:spPr>
            <a:ln w="38100" cap="rnd">
              <a:solidFill>
                <a:srgbClr val="79B5DA"/>
              </a:solidFill>
              <a:round/>
            </a:ln>
            <a:effectLst/>
          </c:spPr>
          <c:marker>
            <c:symbol val="none"/>
          </c:marker>
          <c:cat>
            <c:numRef>
              <c:f>AgrQ!$A$2:$A$85</c:f>
              <c:numCache>
                <c:formatCode>B1mmm\-yy</c:formatCode>
                <c:ptCount val="8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numCache>
            </c:numRef>
          </c:cat>
          <c:val>
            <c:numRef>
              <c:f>AgrQ!$B$2:$B$85</c:f>
              <c:numCache>
                <c:formatCode>0.00</c:formatCode>
                <c:ptCount val="84"/>
                <c:pt idx="1">
                  <c:v>459</c:v>
                </c:pt>
                <c:pt idx="2">
                  <c:v>422</c:v>
                </c:pt>
                <c:pt idx="3">
                  <c:v>395</c:v>
                </c:pt>
                <c:pt idx="4">
                  <c:v>388</c:v>
                </c:pt>
                <c:pt idx="5">
                  <c:v>397</c:v>
                </c:pt>
                <c:pt idx="6">
                  <c:v>422</c:v>
                </c:pt>
                <c:pt idx="7">
                  <c:v>445</c:v>
                </c:pt>
                <c:pt idx="8">
                  <c:v>432</c:v>
                </c:pt>
                <c:pt idx="9">
                  <c:v>428</c:v>
                </c:pt>
                <c:pt idx="10">
                  <c:v>418</c:v>
                </c:pt>
                <c:pt idx="11">
                  <c:v>418</c:v>
                </c:pt>
                <c:pt idx="12">
                  <c:v>420</c:v>
                </c:pt>
                <c:pt idx="13">
                  <c:v>420</c:v>
                </c:pt>
                <c:pt idx="14">
                  <c:v>410</c:v>
                </c:pt>
                <c:pt idx="15">
                  <c:v>399</c:v>
                </c:pt>
                <c:pt idx="16">
                  <c:v>381</c:v>
                </c:pt>
                <c:pt idx="17">
                  <c:v>376</c:v>
                </c:pt>
                <c:pt idx="18">
                  <c:v>392</c:v>
                </c:pt>
                <c:pt idx="19">
                  <c:v>373</c:v>
                </c:pt>
                <c:pt idx="20">
                  <c:v>357</c:v>
                </c:pt>
                <c:pt idx="21">
                  <c:v>373</c:v>
                </c:pt>
                <c:pt idx="22">
                  <c:v>368</c:v>
                </c:pt>
                <c:pt idx="23">
                  <c:v>363</c:v>
                </c:pt>
                <c:pt idx="24">
                  <c:v>369</c:v>
                </c:pt>
                <c:pt idx="25">
                  <c:v>384</c:v>
                </c:pt>
                <c:pt idx="26">
                  <c:v>384</c:v>
                </c:pt>
                <c:pt idx="27">
                  <c:v>395</c:v>
                </c:pt>
                <c:pt idx="28">
                  <c:v>433</c:v>
                </c:pt>
                <c:pt idx="29">
                  <c:v>441</c:v>
                </c:pt>
                <c:pt idx="30">
                  <c:v>442</c:v>
                </c:pt>
                <c:pt idx="31">
                  <c:v>415</c:v>
                </c:pt>
                <c:pt idx="32">
                  <c:v>384</c:v>
                </c:pt>
                <c:pt idx="33">
                  <c:v>369</c:v>
                </c:pt>
                <c:pt idx="34">
                  <c:v>365</c:v>
                </c:pt>
                <c:pt idx="35">
                  <c:v>373</c:v>
                </c:pt>
                <c:pt idx="36">
                  <c:v>377</c:v>
                </c:pt>
                <c:pt idx="37">
                  <c:v>367</c:v>
                </c:pt>
                <c:pt idx="38">
                  <c:v>370</c:v>
                </c:pt>
                <c:pt idx="39">
                  <c:v>380</c:v>
                </c:pt>
                <c:pt idx="40">
                  <c:v>421</c:v>
                </c:pt>
                <c:pt idx="41">
                  <c:v>458</c:v>
                </c:pt>
                <c:pt idx="42">
                  <c:v>417</c:v>
                </c:pt>
                <c:pt idx="43">
                  <c:v>393</c:v>
                </c:pt>
                <c:pt idx="44">
                  <c:v>402</c:v>
                </c:pt>
                <c:pt idx="45">
                  <c:v>394</c:v>
                </c:pt>
                <c:pt idx="46">
                  <c:v>402</c:v>
                </c:pt>
                <c:pt idx="47">
                  <c:v>406</c:v>
                </c:pt>
                <c:pt idx="48">
                  <c:v>442</c:v>
                </c:pt>
                <c:pt idx="49">
                  <c:v>425</c:v>
                </c:pt>
                <c:pt idx="50">
                  <c:v>430</c:v>
                </c:pt>
                <c:pt idx="51">
                  <c:v>451</c:v>
                </c:pt>
                <c:pt idx="52">
                  <c:v>451</c:v>
                </c:pt>
                <c:pt idx="53">
                  <c:v>427</c:v>
                </c:pt>
                <c:pt idx="54">
                  <c:v>398</c:v>
                </c:pt>
                <c:pt idx="55">
                  <c:v>405</c:v>
                </c:pt>
                <c:pt idx="56">
                  <c:v>405</c:v>
                </c:pt>
                <c:pt idx="57">
                  <c:v>409</c:v>
                </c:pt>
                <c:pt idx="58">
                  <c:v>401</c:v>
                </c:pt>
                <c:pt idx="59">
                  <c:v>404</c:v>
                </c:pt>
                <c:pt idx="60">
                  <c:v>410</c:v>
                </c:pt>
                <c:pt idx="61">
                  <c:v>408</c:v>
                </c:pt>
                <c:pt idx="62">
                  <c:v>406</c:v>
                </c:pt>
                <c:pt idx="63">
                  <c:v>413</c:v>
                </c:pt>
                <c:pt idx="64">
                  <c:v>409</c:v>
                </c:pt>
                <c:pt idx="65">
                  <c:v>420</c:v>
                </c:pt>
                <c:pt idx="66">
                  <c:v>416</c:v>
                </c:pt>
                <c:pt idx="67">
                  <c:v>430</c:v>
                </c:pt>
                <c:pt idx="68">
                  <c:v>427</c:v>
                </c:pt>
                <c:pt idx="69">
                  <c:v>424</c:v>
                </c:pt>
                <c:pt idx="70">
                  <c:v>421</c:v>
                </c:pt>
                <c:pt idx="71">
                  <c:v>432</c:v>
                </c:pt>
                <c:pt idx="72">
                  <c:v>451</c:v>
                </c:pt>
                <c:pt idx="73">
                  <c:v>450</c:v>
                </c:pt>
                <c:pt idx="74">
                  <c:v>494</c:v>
                </c:pt>
                <c:pt idx="75">
                  <c:v>564</c:v>
                </c:pt>
                <c:pt idx="76">
                  <c:v>510</c:v>
                </c:pt>
                <c:pt idx="77">
                  <c:v>520</c:v>
                </c:pt>
              </c:numCache>
            </c:numRef>
          </c:val>
          <c:smooth val="0"/>
          <c:extLst>
            <c:ext xmlns:c16="http://schemas.microsoft.com/office/drawing/2014/chart" uri="{C3380CC4-5D6E-409C-BE32-E72D297353CC}">
              <c16:uniqueId val="{00000000-C4A3-4395-BA02-88EA8F46F2E1}"/>
            </c:ext>
          </c:extLst>
        </c:ser>
        <c:ser>
          <c:idx val="1"/>
          <c:order val="1"/>
          <c:tx>
            <c:strRef>
              <c:f>AgrQ!$C$1</c:f>
              <c:strCache>
                <c:ptCount val="1"/>
              </c:strCache>
            </c:strRef>
          </c:tx>
          <c:spPr>
            <a:ln w="22225" cap="rnd">
              <a:solidFill>
                <a:srgbClr val="5B9BD5">
                  <a:lumMod val="75000"/>
                </a:srgbClr>
              </a:solidFill>
              <a:prstDash val="sysDot"/>
              <a:round/>
            </a:ln>
            <a:effectLst/>
          </c:spPr>
          <c:marker>
            <c:symbol val="none"/>
          </c:marker>
          <c:cat>
            <c:numRef>
              <c:f>AgrQ!$A$2:$A$85</c:f>
              <c:numCache>
                <c:formatCode>B1mmm\-yy</c:formatCode>
                <c:ptCount val="8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numCache>
            </c:numRef>
          </c:cat>
          <c:val>
            <c:numRef>
              <c:f>AgrQ!$C$2:$C$85</c:f>
            </c:numRef>
          </c:val>
          <c:smooth val="0"/>
          <c:extLst>
            <c:ext xmlns:c16="http://schemas.microsoft.com/office/drawing/2014/chart" uri="{C3380CC4-5D6E-409C-BE32-E72D297353CC}">
              <c16:uniqueId val="{00000001-C4A3-4395-BA02-88EA8F46F2E1}"/>
            </c:ext>
          </c:extLst>
        </c:ser>
        <c:ser>
          <c:idx val="2"/>
          <c:order val="2"/>
          <c:tx>
            <c:strRef>
              <c:f>AgrQ!$D$1</c:f>
              <c:strCache>
                <c:ptCount val="1"/>
                <c:pt idx="0">
                  <c:v>Sugar</c:v>
                </c:pt>
              </c:strCache>
            </c:strRef>
          </c:tx>
          <c:spPr>
            <a:ln w="38100" cap="rnd">
              <a:solidFill>
                <a:srgbClr val="FFC000"/>
              </a:solidFill>
              <a:round/>
            </a:ln>
            <a:effectLst/>
          </c:spPr>
          <c:marker>
            <c:symbol val="none"/>
          </c:marker>
          <c:cat>
            <c:numRef>
              <c:f>AgrQ!$A$2:$A$85</c:f>
              <c:numCache>
                <c:formatCode>B1mmm\-yy</c:formatCode>
                <c:ptCount val="8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numCache>
            </c:numRef>
          </c:cat>
          <c:val>
            <c:numRef>
              <c:f>AgrQ!$D$2:$D$85</c:f>
              <c:numCache>
                <c:formatCode>0.00</c:formatCode>
                <c:ptCount val="84"/>
                <c:pt idx="1">
                  <c:v>366.18738200000001</c:v>
                </c:pt>
                <c:pt idx="2">
                  <c:v>394.62698</c:v>
                </c:pt>
                <c:pt idx="3">
                  <c:v>391.32004999999998</c:v>
                </c:pt>
                <c:pt idx="4">
                  <c:v>402.78407399999998</c:v>
                </c:pt>
                <c:pt idx="5">
                  <c:v>400.579454</c:v>
                </c:pt>
                <c:pt idx="6">
                  <c:v>402.56361200000003</c:v>
                </c:pt>
                <c:pt idx="7">
                  <c:v>379.63556399999999</c:v>
                </c:pt>
                <c:pt idx="8">
                  <c:v>353.40058600000003</c:v>
                </c:pt>
                <c:pt idx="9">
                  <c:v>369.27385000000004</c:v>
                </c:pt>
                <c:pt idx="10">
                  <c:v>356.927978</c:v>
                </c:pt>
                <c:pt idx="11">
                  <c:v>337.96824600000002</c:v>
                </c:pt>
                <c:pt idx="12">
                  <c:v>338.18870800000002</c:v>
                </c:pt>
                <c:pt idx="13">
                  <c:v>321.65405800000002</c:v>
                </c:pt>
                <c:pt idx="14">
                  <c:v>290.12799200000001</c:v>
                </c:pt>
                <c:pt idx="15">
                  <c:v>288.36429600000002</c:v>
                </c:pt>
                <c:pt idx="16">
                  <c:v>294.09630799999996</c:v>
                </c:pt>
                <c:pt idx="17">
                  <c:v>274.695652</c:v>
                </c:pt>
                <c:pt idx="18">
                  <c:v>282.85274599999997</c:v>
                </c:pt>
                <c:pt idx="19">
                  <c:v>253.53130000000002</c:v>
                </c:pt>
                <c:pt idx="20">
                  <c:v>261.46793200000002</c:v>
                </c:pt>
                <c:pt idx="21">
                  <c:v>306.66264200000001</c:v>
                </c:pt>
                <c:pt idx="22">
                  <c:v>320.77221000000003</c:v>
                </c:pt>
                <c:pt idx="23">
                  <c:v>322.75636800000001</c:v>
                </c:pt>
                <c:pt idx="24">
                  <c:v>309.74910999999997</c:v>
                </c:pt>
                <c:pt idx="25">
                  <c:v>292.77353599999998</c:v>
                </c:pt>
                <c:pt idx="26">
                  <c:v>340.393328</c:v>
                </c:pt>
                <c:pt idx="27">
                  <c:v>335.76362599999999</c:v>
                </c:pt>
                <c:pt idx="28">
                  <c:v>375.00586200000004</c:v>
                </c:pt>
                <c:pt idx="29">
                  <c:v>428.79858999999999</c:v>
                </c:pt>
                <c:pt idx="30">
                  <c:v>432.10552000000001</c:v>
                </c:pt>
                <c:pt idx="31">
                  <c:v>443.79000600000001</c:v>
                </c:pt>
                <c:pt idx="32">
                  <c:v>474.65468599999997</c:v>
                </c:pt>
                <c:pt idx="33">
                  <c:v>489.86656399999998</c:v>
                </c:pt>
                <c:pt idx="34">
                  <c:v>446.21508799999998</c:v>
                </c:pt>
                <c:pt idx="35">
                  <c:v>407.63423799999998</c:v>
                </c:pt>
                <c:pt idx="36">
                  <c:v>448.19924600000002</c:v>
                </c:pt>
                <c:pt idx="37">
                  <c:v>447.31739799999997</c:v>
                </c:pt>
                <c:pt idx="38">
                  <c:v>398.59529599999996</c:v>
                </c:pt>
                <c:pt idx="39">
                  <c:v>362.88045200000005</c:v>
                </c:pt>
                <c:pt idx="40">
                  <c:v>354.06197200000003</c:v>
                </c:pt>
                <c:pt idx="41">
                  <c:v>306.44218000000001</c:v>
                </c:pt>
                <c:pt idx="42">
                  <c:v>322.31544400000001</c:v>
                </c:pt>
                <c:pt idx="43">
                  <c:v>316.80389399999996</c:v>
                </c:pt>
                <c:pt idx="44">
                  <c:v>317.24481800000001</c:v>
                </c:pt>
                <c:pt idx="45">
                  <c:v>316.14250799999996</c:v>
                </c:pt>
                <c:pt idx="46">
                  <c:v>330.47253799999999</c:v>
                </c:pt>
                <c:pt idx="47">
                  <c:v>317.02435600000001</c:v>
                </c:pt>
                <c:pt idx="48">
                  <c:v>310.63095800000002</c:v>
                </c:pt>
                <c:pt idx="49">
                  <c:v>298.94647200000003</c:v>
                </c:pt>
                <c:pt idx="50">
                  <c:v>275.13657600000005</c:v>
                </c:pt>
                <c:pt idx="51">
                  <c:v>265.21578600000004</c:v>
                </c:pt>
                <c:pt idx="52">
                  <c:v>272.27056999999996</c:v>
                </c:pt>
                <c:pt idx="53">
                  <c:v>275.57749999999999</c:v>
                </c:pt>
                <c:pt idx="54">
                  <c:v>258.38146399999999</c:v>
                </c:pt>
                <c:pt idx="55">
                  <c:v>244.492358</c:v>
                </c:pt>
                <c:pt idx="56">
                  <c:v>250.66529399999999</c:v>
                </c:pt>
                <c:pt idx="57">
                  <c:v>292.77353599999998</c:v>
                </c:pt>
                <c:pt idx="58">
                  <c:v>284.39598000000001</c:v>
                </c:pt>
                <c:pt idx="59">
                  <c:v>278.88443000000001</c:v>
                </c:pt>
                <c:pt idx="60">
                  <c:v>281.97089800000003</c:v>
                </c:pt>
                <c:pt idx="61">
                  <c:v>286.15967599999999</c:v>
                </c:pt>
                <c:pt idx="62">
                  <c:v>280.207202</c:v>
                </c:pt>
                <c:pt idx="63">
                  <c:v>282.41182199999997</c:v>
                </c:pt>
                <c:pt idx="64">
                  <c:v>273.37288000000001</c:v>
                </c:pt>
                <c:pt idx="65">
                  <c:v>284.836904</c:v>
                </c:pt>
                <c:pt idx="66">
                  <c:v>282.85274599999997</c:v>
                </c:pt>
                <c:pt idx="67">
                  <c:v>271.60918400000003</c:v>
                </c:pt>
                <c:pt idx="68">
                  <c:v>261.90885600000001</c:v>
                </c:pt>
                <c:pt idx="69">
                  <c:v>277.12073399999997</c:v>
                </c:pt>
                <c:pt idx="70">
                  <c:v>282.19135999999997</c:v>
                </c:pt>
                <c:pt idx="71">
                  <c:v>295.63954200000001</c:v>
                </c:pt>
                <c:pt idx="72">
                  <c:v>311.95373000000001</c:v>
                </c:pt>
                <c:pt idx="73">
                  <c:v>325.84283600000003</c:v>
                </c:pt>
                <c:pt idx="74">
                  <c:v>260.80654599999997</c:v>
                </c:pt>
                <c:pt idx="75">
                  <c:v>225.091702</c:v>
                </c:pt>
                <c:pt idx="76">
                  <c:v>241.626352</c:v>
                </c:pt>
                <c:pt idx="77">
                  <c:v>266.75902000000002</c:v>
                </c:pt>
              </c:numCache>
            </c:numRef>
          </c:val>
          <c:smooth val="0"/>
          <c:extLst>
            <c:ext xmlns:c16="http://schemas.microsoft.com/office/drawing/2014/chart" uri="{C3380CC4-5D6E-409C-BE32-E72D297353CC}">
              <c16:uniqueId val="{00000002-C4A3-4395-BA02-88EA8F46F2E1}"/>
            </c:ext>
          </c:extLst>
        </c:ser>
        <c:ser>
          <c:idx val="3"/>
          <c:order val="3"/>
          <c:tx>
            <c:strRef>
              <c:f>AgrQ!$E$1</c:f>
              <c:strCache>
                <c:ptCount val="1"/>
              </c:strCache>
            </c:strRef>
          </c:tx>
          <c:spPr>
            <a:ln w="22225" cap="rnd">
              <a:solidFill>
                <a:srgbClr val="ED7D31">
                  <a:lumMod val="75000"/>
                </a:srgbClr>
              </a:solidFill>
              <a:prstDash val="sysDot"/>
              <a:round/>
            </a:ln>
            <a:effectLst/>
          </c:spPr>
          <c:marker>
            <c:symbol val="none"/>
          </c:marker>
          <c:cat>
            <c:numRef>
              <c:f>AgrQ!$A$2:$A$85</c:f>
              <c:numCache>
                <c:formatCode>B1mmm\-yy</c:formatCode>
                <c:ptCount val="8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numCache>
            </c:numRef>
          </c:cat>
          <c:val>
            <c:numRef>
              <c:f>AgrQ!$E$2:$E$85</c:f>
            </c:numRef>
          </c:val>
          <c:smooth val="0"/>
          <c:extLst>
            <c:ext xmlns:c16="http://schemas.microsoft.com/office/drawing/2014/chart" uri="{C3380CC4-5D6E-409C-BE32-E72D297353CC}">
              <c16:uniqueId val="{00000003-C4A3-4395-BA02-88EA8F46F2E1}"/>
            </c:ext>
          </c:extLst>
        </c:ser>
        <c:dLbls>
          <c:showLegendKey val="0"/>
          <c:showVal val="0"/>
          <c:showCatName val="0"/>
          <c:showSerName val="0"/>
          <c:showPercent val="0"/>
          <c:showBubbleSize val="0"/>
        </c:dLbls>
        <c:marker val="1"/>
        <c:smooth val="0"/>
        <c:axId val="463978840"/>
        <c:axId val="463976880"/>
      </c:lineChart>
      <c:lineChart>
        <c:grouping val="standard"/>
        <c:varyColors val="0"/>
        <c:ser>
          <c:idx val="4"/>
          <c:order val="4"/>
          <c:tx>
            <c:strRef>
              <c:f>AgrQ!$F$1</c:f>
              <c:strCache>
                <c:ptCount val="1"/>
                <c:pt idx="0">
                  <c:v>Rubber (Right Axis)</c:v>
                </c:pt>
              </c:strCache>
            </c:strRef>
          </c:tx>
          <c:spPr>
            <a:ln w="38100" cap="rnd">
              <a:solidFill>
                <a:schemeClr val="bg1">
                  <a:lumMod val="65000"/>
                </a:schemeClr>
              </a:solidFill>
              <a:round/>
            </a:ln>
            <a:effectLst/>
          </c:spPr>
          <c:marker>
            <c:symbol val="none"/>
          </c:marker>
          <c:cat>
            <c:numRef>
              <c:f>AgrQ!$A$2:$A$85</c:f>
              <c:numCache>
                <c:formatCode>B1mmm\-yy</c:formatCode>
                <c:ptCount val="8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numCache>
            </c:numRef>
          </c:cat>
          <c:val>
            <c:numRef>
              <c:f>AgrQ!$F$2:$F$85</c:f>
              <c:numCache>
                <c:formatCode>0.00</c:formatCode>
                <c:ptCount val="84"/>
                <c:pt idx="1">
                  <c:v>2165.7999999999997</c:v>
                </c:pt>
                <c:pt idx="2">
                  <c:v>2285.2999999999997</c:v>
                </c:pt>
                <c:pt idx="3">
                  <c:v>2154.1999999999998</c:v>
                </c:pt>
                <c:pt idx="4">
                  <c:v>2021.5</c:v>
                </c:pt>
                <c:pt idx="5">
                  <c:v>2039.4</c:v>
                </c:pt>
                <c:pt idx="6">
                  <c:v>1998.6</c:v>
                </c:pt>
                <c:pt idx="7">
                  <c:v>1860</c:v>
                </c:pt>
                <c:pt idx="8">
                  <c:v>1670.4</c:v>
                </c:pt>
                <c:pt idx="9">
                  <c:v>1633.2</c:v>
                </c:pt>
                <c:pt idx="10">
                  <c:v>1636.9</c:v>
                </c:pt>
                <c:pt idx="11">
                  <c:v>1608</c:v>
                </c:pt>
                <c:pt idx="12">
                  <c:v>1663.3</c:v>
                </c:pt>
                <c:pt idx="13">
                  <c:v>1816.6</c:v>
                </c:pt>
                <c:pt idx="14">
                  <c:v>1744.1</c:v>
                </c:pt>
                <c:pt idx="15">
                  <c:v>1700.3</c:v>
                </c:pt>
                <c:pt idx="16">
                  <c:v>1839.1</c:v>
                </c:pt>
                <c:pt idx="17">
                  <c:v>1824.1000000000001</c:v>
                </c:pt>
                <c:pt idx="18">
                  <c:v>1642.5</c:v>
                </c:pt>
                <c:pt idx="19">
                  <c:v>1448.9</c:v>
                </c:pt>
                <c:pt idx="20">
                  <c:v>1346.6</c:v>
                </c:pt>
                <c:pt idx="21">
                  <c:v>1327.6</c:v>
                </c:pt>
                <c:pt idx="22">
                  <c:v>1236.6999999999998</c:v>
                </c:pt>
                <c:pt idx="23">
                  <c:v>1266.0999999999999</c:v>
                </c:pt>
                <c:pt idx="24">
                  <c:v>1233.8</c:v>
                </c:pt>
                <c:pt idx="25">
                  <c:v>1269.6000000000001</c:v>
                </c:pt>
                <c:pt idx="26">
                  <c:v>1456.3</c:v>
                </c:pt>
                <c:pt idx="27">
                  <c:v>1707.4</c:v>
                </c:pt>
                <c:pt idx="28">
                  <c:v>1628.7</c:v>
                </c:pt>
                <c:pt idx="29">
                  <c:v>1494.3999999999999</c:v>
                </c:pt>
                <c:pt idx="30">
                  <c:v>1593.2</c:v>
                </c:pt>
                <c:pt idx="31">
                  <c:v>1551.9</c:v>
                </c:pt>
                <c:pt idx="32">
                  <c:v>1572.7</c:v>
                </c:pt>
                <c:pt idx="33">
                  <c:v>1657.6</c:v>
                </c:pt>
                <c:pt idx="34">
                  <c:v>1870.6000000000001</c:v>
                </c:pt>
                <c:pt idx="35">
                  <c:v>2226</c:v>
                </c:pt>
                <c:pt idx="36">
                  <c:v>2558.3999999999996</c:v>
                </c:pt>
                <c:pt idx="37">
                  <c:v>2708.8999999999996</c:v>
                </c:pt>
                <c:pt idx="38">
                  <c:v>2349.6999999999998</c:v>
                </c:pt>
                <c:pt idx="39">
                  <c:v>2209.5</c:v>
                </c:pt>
                <c:pt idx="40">
                  <c:v>2097.1000000000004</c:v>
                </c:pt>
                <c:pt idx="41">
                  <c:v>1719.5</c:v>
                </c:pt>
                <c:pt idx="42">
                  <c:v>1749.3000000000002</c:v>
                </c:pt>
                <c:pt idx="43">
                  <c:v>1836.8</c:v>
                </c:pt>
                <c:pt idx="44">
                  <c:v>1858.2</c:v>
                </c:pt>
                <c:pt idx="45">
                  <c:v>1637.2</c:v>
                </c:pt>
                <c:pt idx="46">
                  <c:v>1568.8</c:v>
                </c:pt>
                <c:pt idx="47">
                  <c:v>1651.8999999999999</c:v>
                </c:pt>
                <c:pt idx="48">
                  <c:v>1722.3999999999999</c:v>
                </c:pt>
                <c:pt idx="49">
                  <c:v>1720</c:v>
                </c:pt>
                <c:pt idx="50">
                  <c:v>1757.9</c:v>
                </c:pt>
                <c:pt idx="51">
                  <c:v>1731.8</c:v>
                </c:pt>
                <c:pt idx="52">
                  <c:v>1695.8999999999999</c:v>
                </c:pt>
                <c:pt idx="53">
                  <c:v>1560.3</c:v>
                </c:pt>
                <c:pt idx="54">
                  <c:v>1465.3</c:v>
                </c:pt>
                <c:pt idx="55">
                  <c:v>1473.8</c:v>
                </c:pt>
                <c:pt idx="56">
                  <c:v>1441.8</c:v>
                </c:pt>
                <c:pt idx="57">
                  <c:v>1425.3</c:v>
                </c:pt>
                <c:pt idx="58">
                  <c:v>1352.9</c:v>
                </c:pt>
                <c:pt idx="59">
                  <c:v>1436.5</c:v>
                </c:pt>
                <c:pt idx="60">
                  <c:v>1592.5</c:v>
                </c:pt>
                <c:pt idx="61">
                  <c:v>1652.8</c:v>
                </c:pt>
                <c:pt idx="62">
                  <c:v>1722.5</c:v>
                </c:pt>
                <c:pt idx="63">
                  <c:v>1716.6</c:v>
                </c:pt>
                <c:pt idx="64">
                  <c:v>1768.8999999999999</c:v>
                </c:pt>
                <c:pt idx="65">
                  <c:v>1927.3</c:v>
                </c:pt>
                <c:pt idx="66">
                  <c:v>1668.1999999999998</c:v>
                </c:pt>
                <c:pt idx="67">
                  <c:v>1500.3999999999999</c:v>
                </c:pt>
                <c:pt idx="68">
                  <c:v>1499.1000000000001</c:v>
                </c:pt>
                <c:pt idx="69">
                  <c:v>1434.9</c:v>
                </c:pt>
                <c:pt idx="70">
                  <c:v>1544</c:v>
                </c:pt>
                <c:pt idx="71">
                  <c:v>1657.5</c:v>
                </c:pt>
                <c:pt idx="72">
                  <c:v>1683.4</c:v>
                </c:pt>
                <c:pt idx="73">
                  <c:v>1612.6000000000001</c:v>
                </c:pt>
                <c:pt idx="74">
                  <c:v>1498.6</c:v>
                </c:pt>
                <c:pt idx="75">
                  <c:v>1334.2</c:v>
                </c:pt>
                <c:pt idx="76">
                  <c:v>1346.8</c:v>
                </c:pt>
                <c:pt idx="77">
                  <c:v>1400.9</c:v>
                </c:pt>
              </c:numCache>
            </c:numRef>
          </c:val>
          <c:smooth val="0"/>
          <c:extLst>
            <c:ext xmlns:c16="http://schemas.microsoft.com/office/drawing/2014/chart" uri="{C3380CC4-5D6E-409C-BE32-E72D297353CC}">
              <c16:uniqueId val="{00000004-C4A3-4395-BA02-88EA8F46F2E1}"/>
            </c:ext>
          </c:extLst>
        </c:ser>
        <c:ser>
          <c:idx val="5"/>
          <c:order val="5"/>
          <c:tx>
            <c:strRef>
              <c:f>AgrQ!$G$1</c:f>
              <c:strCache>
                <c:ptCount val="1"/>
              </c:strCache>
            </c:strRef>
          </c:tx>
          <c:spPr>
            <a:ln w="22225" cap="rnd">
              <a:solidFill>
                <a:sysClr val="window" lastClr="FFFFFF">
                  <a:lumMod val="50000"/>
                </a:sysClr>
              </a:solidFill>
              <a:prstDash val="sysDot"/>
              <a:round/>
            </a:ln>
            <a:effectLst/>
          </c:spPr>
          <c:marker>
            <c:symbol val="none"/>
          </c:marker>
          <c:cat>
            <c:numRef>
              <c:f>AgrQ!$A$2:$A$85</c:f>
              <c:numCache>
                <c:formatCode>B1mmm\-yy</c:formatCode>
                <c:ptCount val="84"/>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pt idx="57">
                  <c:v>43374</c:v>
                </c:pt>
                <c:pt idx="58">
                  <c:v>43405</c:v>
                </c:pt>
                <c:pt idx="59">
                  <c:v>43435</c:v>
                </c:pt>
                <c:pt idx="60">
                  <c:v>43466</c:v>
                </c:pt>
                <c:pt idx="61">
                  <c:v>43497</c:v>
                </c:pt>
                <c:pt idx="62">
                  <c:v>43525</c:v>
                </c:pt>
                <c:pt idx="63">
                  <c:v>43556</c:v>
                </c:pt>
                <c:pt idx="64">
                  <c:v>43586</c:v>
                </c:pt>
                <c:pt idx="65">
                  <c:v>43617</c:v>
                </c:pt>
                <c:pt idx="66">
                  <c:v>43647</c:v>
                </c:pt>
                <c:pt idx="67">
                  <c:v>43678</c:v>
                </c:pt>
                <c:pt idx="68">
                  <c:v>43709</c:v>
                </c:pt>
                <c:pt idx="69">
                  <c:v>43739</c:v>
                </c:pt>
                <c:pt idx="70">
                  <c:v>43770</c:v>
                </c:pt>
                <c:pt idx="71">
                  <c:v>43800</c:v>
                </c:pt>
                <c:pt idx="72">
                  <c:v>43831</c:v>
                </c:pt>
                <c:pt idx="73">
                  <c:v>43862</c:v>
                </c:pt>
                <c:pt idx="74">
                  <c:v>43891</c:v>
                </c:pt>
                <c:pt idx="75">
                  <c:v>43922</c:v>
                </c:pt>
                <c:pt idx="76">
                  <c:v>43952</c:v>
                </c:pt>
                <c:pt idx="77">
                  <c:v>43983</c:v>
                </c:pt>
                <c:pt idx="78">
                  <c:v>44013</c:v>
                </c:pt>
                <c:pt idx="79">
                  <c:v>44044</c:v>
                </c:pt>
                <c:pt idx="80">
                  <c:v>44075</c:v>
                </c:pt>
                <c:pt idx="81">
                  <c:v>44105</c:v>
                </c:pt>
                <c:pt idx="82">
                  <c:v>44136</c:v>
                </c:pt>
                <c:pt idx="83">
                  <c:v>44166</c:v>
                </c:pt>
              </c:numCache>
            </c:numRef>
          </c:cat>
          <c:val>
            <c:numRef>
              <c:f>AgrQ!$G$2:$G$85</c:f>
            </c:numRef>
          </c:val>
          <c:smooth val="0"/>
          <c:extLst>
            <c:ext xmlns:c16="http://schemas.microsoft.com/office/drawing/2014/chart" uri="{C3380CC4-5D6E-409C-BE32-E72D297353CC}">
              <c16:uniqueId val="{00000005-C4A3-4395-BA02-88EA8F46F2E1}"/>
            </c:ext>
          </c:extLst>
        </c:ser>
        <c:dLbls>
          <c:showLegendKey val="0"/>
          <c:showVal val="0"/>
          <c:showCatName val="0"/>
          <c:showSerName val="0"/>
          <c:showPercent val="0"/>
          <c:showBubbleSize val="0"/>
        </c:dLbls>
        <c:marker val="1"/>
        <c:smooth val="0"/>
        <c:axId val="463979624"/>
        <c:axId val="463979232"/>
      </c:lineChart>
      <c:dateAx>
        <c:axId val="463978840"/>
        <c:scaling>
          <c:orientation val="minMax"/>
          <c:max val="44013"/>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th-TH"/>
          </a:p>
        </c:txPr>
        <c:crossAx val="463976880"/>
        <c:crosses val="autoZero"/>
        <c:auto val="0"/>
        <c:lblOffset val="100"/>
        <c:baseTimeUnit val="months"/>
        <c:majorUnit val="12"/>
        <c:majorTimeUnit val="months"/>
      </c:dateAx>
      <c:valAx>
        <c:axId val="463976880"/>
        <c:scaling>
          <c:orientation val="minMax"/>
          <c:max val="1200"/>
          <c:min val="2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bg1">
                  <a:lumMod val="95000"/>
                </a:schemeClr>
              </a:solidFill>
              <a:round/>
            </a:ln>
            <a:effectLst/>
          </c:spPr>
        </c:minorGridlines>
        <c:numFmt formatCode="#,##0.0" sourceLinked="0"/>
        <c:majorTickMark val="none"/>
        <c:minorTickMark val="none"/>
        <c:tickLblPos val="nextTo"/>
        <c:spPr>
          <a:noFill/>
          <a:ln>
            <a:noFill/>
          </a:ln>
          <a:effectLst/>
        </c:spPr>
        <c:txPr>
          <a:bodyPr rot="-60000000" vert="horz"/>
          <a:lstStyle/>
          <a:p>
            <a:pPr>
              <a:defRPr/>
            </a:pPr>
            <a:endParaRPr lang="th-TH"/>
          </a:p>
        </c:txPr>
        <c:crossAx val="463978840"/>
        <c:crosses val="autoZero"/>
        <c:crossBetween val="midCat"/>
        <c:majorUnit val="200"/>
        <c:dispUnits>
          <c:builtInUnit val="thousands"/>
        </c:dispUnits>
      </c:valAx>
      <c:valAx>
        <c:axId val="463979232"/>
        <c:scaling>
          <c:orientation val="minMax"/>
          <c:max val="3000"/>
          <c:min val="0"/>
        </c:scaling>
        <c:delete val="0"/>
        <c:axPos val="r"/>
        <c:numFmt formatCode="#,##0.0" sourceLinked="0"/>
        <c:majorTickMark val="out"/>
        <c:minorTickMark val="none"/>
        <c:tickLblPos val="nextTo"/>
        <c:spPr>
          <a:noFill/>
          <a:ln>
            <a:noFill/>
          </a:ln>
          <a:effectLst/>
        </c:spPr>
        <c:txPr>
          <a:bodyPr rot="-60000000" vert="horz"/>
          <a:lstStyle/>
          <a:p>
            <a:pPr>
              <a:defRPr/>
            </a:pPr>
            <a:endParaRPr lang="th-TH"/>
          </a:p>
        </c:txPr>
        <c:crossAx val="463979624"/>
        <c:crosses val="max"/>
        <c:crossBetween val="between"/>
        <c:majorUnit val="600"/>
        <c:dispUnits>
          <c:builtInUnit val="thousands"/>
        </c:dispUnits>
      </c:valAx>
      <c:dateAx>
        <c:axId val="463979624"/>
        <c:scaling>
          <c:orientation val="minMax"/>
        </c:scaling>
        <c:delete val="1"/>
        <c:axPos val="b"/>
        <c:numFmt formatCode="B1mmm\-yy" sourceLinked="1"/>
        <c:majorTickMark val="out"/>
        <c:minorTickMark val="none"/>
        <c:tickLblPos val="nextTo"/>
        <c:crossAx val="463979232"/>
        <c:crosses val="autoZero"/>
        <c:auto val="1"/>
        <c:lblOffset val="100"/>
        <c:baseTimeUnit val="months"/>
        <c:majorUnit val="1"/>
        <c:minorUnit val="1"/>
      </c:dateAx>
      <c:spPr>
        <a:noFill/>
        <a:ln>
          <a:noFill/>
        </a:ln>
        <a:effectLst/>
      </c:spPr>
    </c:plotArea>
    <c:legend>
      <c:legendPos val="t"/>
      <c:layout>
        <c:manualLayout>
          <c:xMode val="edge"/>
          <c:yMode val="edge"/>
          <c:x val="7.7932975754043454E-2"/>
          <c:y val="2.4235249237372327E-2"/>
          <c:w val="0.82526715003316109"/>
          <c:h val="6.3501931075460483E-2"/>
        </c:manualLayout>
      </c:layout>
      <c:overlay val="0"/>
      <c:spPr>
        <a:noFill/>
        <a:ln>
          <a:noFill/>
        </a:ln>
        <a:effectLst/>
      </c:spPr>
      <c:txPr>
        <a:bodyPr rot="0" vert="horz"/>
        <a:lstStyle/>
        <a:p>
          <a:pPr>
            <a:defRPr/>
          </a:pPr>
          <a:endParaRPr lang="th-TH"/>
        </a:p>
      </c:txPr>
    </c:legend>
    <c:plotVisOnly val="1"/>
    <c:dispBlanksAs val="gap"/>
    <c:showDLblsOverMax val="0"/>
  </c:chart>
  <c:spPr>
    <a:noFill/>
    <a:ln>
      <a:noFill/>
    </a:ln>
    <a:effectLst/>
  </c:spPr>
  <c:txPr>
    <a:bodyPr/>
    <a:lstStyle/>
    <a:p>
      <a:pPr>
        <a:defRPr sz="1200">
          <a:solidFill>
            <a:schemeClr val="tx1"/>
          </a:solidFill>
          <a:latin typeface="DB Ozone X" panose="02000506090000020004" pitchFamily="2" charset="-34"/>
          <a:cs typeface="DB Ozone X" panose="02000506090000020004" pitchFamily="2" charset="-34"/>
        </a:defRPr>
      </a:pPr>
      <a:endParaRPr lang="th-TH"/>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Sheet2!$A$3</c:f>
              <c:strCache>
                <c:ptCount val="1"/>
                <c:pt idx="0">
                  <c:v>Agriculture</c:v>
                </c:pt>
              </c:strCache>
            </c:strRef>
          </c:tx>
          <c:spPr>
            <a:solidFill>
              <a:schemeClr val="accent6"/>
            </a:solidFill>
            <a:ln>
              <a:noFill/>
            </a:ln>
            <a:effectLst/>
          </c:spPr>
          <c:invertIfNegative val="0"/>
          <c:cat>
            <c:multiLvlStrRef>
              <c:f>Sheet2!$B$1:$AQ$2</c:f>
              <c:multiLvlStrCache>
                <c:ptCount val="10"/>
                <c:lvl>
                  <c:pt idx="0">
                    <c:v>Q1</c:v>
                  </c:pt>
                  <c:pt idx="1">
                    <c:v>Q2</c:v>
                  </c:pt>
                  <c:pt idx="2">
                    <c:v>Q3</c:v>
                  </c:pt>
                  <c:pt idx="3">
                    <c:v>Q4</c:v>
                  </c:pt>
                  <c:pt idx="4">
                    <c:v>Q1</c:v>
                  </c:pt>
                  <c:pt idx="5">
                    <c:v>Jan</c:v>
                  </c:pt>
                  <c:pt idx="6">
                    <c:v>Feb</c:v>
                  </c:pt>
                  <c:pt idx="7">
                    <c:v>Mar</c:v>
                  </c:pt>
                  <c:pt idx="8">
                    <c:v>Apr</c:v>
                  </c:pt>
                  <c:pt idx="9">
                    <c:v>May</c:v>
                  </c:pt>
                </c:lvl>
                <c:lvl>
                  <c:pt idx="0">
                    <c:v>2019</c:v>
                  </c:pt>
                  <c:pt idx="4">
                    <c:v>2020</c:v>
                  </c:pt>
                </c:lvl>
              </c:multiLvlStrCache>
            </c:multiLvlStrRef>
          </c:cat>
          <c:val>
            <c:numRef>
              <c:f>Sheet2!$B$3:$AQ$3</c:f>
              <c:numCache>
                <c:formatCode>0.0</c:formatCode>
                <c:ptCount val="10"/>
                <c:pt idx="0">
                  <c:v>-0.15175300476163758</c:v>
                </c:pt>
                <c:pt idx="1">
                  <c:v>-0.36460157998226222</c:v>
                </c:pt>
                <c:pt idx="2">
                  <c:v>-0.62879259745667371</c:v>
                </c:pt>
                <c:pt idx="3">
                  <c:v>-1.2834835564742073</c:v>
                </c:pt>
                <c:pt idx="4">
                  <c:v>-0.74146966942589143</c:v>
                </c:pt>
                <c:pt idx="5">
                  <c:v>-1.178372457952882</c:v>
                </c:pt>
                <c:pt idx="6">
                  <c:v>-0.63246655478546554</c:v>
                </c:pt>
                <c:pt idx="7">
                  <c:v>-0.46523046250584654</c:v>
                </c:pt>
                <c:pt idx="8">
                  <c:v>0.30812330968737017</c:v>
                </c:pt>
                <c:pt idx="9">
                  <c:v>1.6928947929679166</c:v>
                </c:pt>
              </c:numCache>
            </c:numRef>
          </c:val>
          <c:extLst>
            <c:ext xmlns:c16="http://schemas.microsoft.com/office/drawing/2014/chart" uri="{C3380CC4-5D6E-409C-BE32-E72D297353CC}">
              <c16:uniqueId val="{00000000-EF41-453D-9244-5A03CAE3F94E}"/>
            </c:ext>
          </c:extLst>
        </c:ser>
        <c:ser>
          <c:idx val="1"/>
          <c:order val="1"/>
          <c:tx>
            <c:strRef>
              <c:f>Sheet2!$A$4</c:f>
              <c:strCache>
                <c:ptCount val="1"/>
                <c:pt idx="0">
                  <c:v>Manufacturing</c:v>
                </c:pt>
              </c:strCache>
            </c:strRef>
          </c:tx>
          <c:spPr>
            <a:solidFill>
              <a:srgbClr val="7AB6DB"/>
            </a:solidFill>
            <a:ln>
              <a:noFill/>
            </a:ln>
            <a:effectLst/>
          </c:spPr>
          <c:invertIfNegative val="0"/>
          <c:cat>
            <c:multiLvlStrRef>
              <c:f>Sheet2!$B$1:$AQ$2</c:f>
              <c:multiLvlStrCache>
                <c:ptCount val="10"/>
                <c:lvl>
                  <c:pt idx="0">
                    <c:v>Q1</c:v>
                  </c:pt>
                  <c:pt idx="1">
                    <c:v>Q2</c:v>
                  </c:pt>
                  <c:pt idx="2">
                    <c:v>Q3</c:v>
                  </c:pt>
                  <c:pt idx="3">
                    <c:v>Q4</c:v>
                  </c:pt>
                  <c:pt idx="4">
                    <c:v>Q1</c:v>
                  </c:pt>
                  <c:pt idx="5">
                    <c:v>Jan</c:v>
                  </c:pt>
                  <c:pt idx="6">
                    <c:v>Feb</c:v>
                  </c:pt>
                  <c:pt idx="7">
                    <c:v>Mar</c:v>
                  </c:pt>
                  <c:pt idx="8">
                    <c:v>Apr</c:v>
                  </c:pt>
                  <c:pt idx="9">
                    <c:v>May</c:v>
                  </c:pt>
                </c:lvl>
                <c:lvl>
                  <c:pt idx="0">
                    <c:v>2019</c:v>
                  </c:pt>
                  <c:pt idx="4">
                    <c:v>2020</c:v>
                  </c:pt>
                </c:lvl>
              </c:multiLvlStrCache>
            </c:multiLvlStrRef>
          </c:cat>
          <c:val>
            <c:numRef>
              <c:f>Sheet2!$B$4:$AQ$4</c:f>
              <c:numCache>
                <c:formatCode>0.0</c:formatCode>
                <c:ptCount val="10"/>
                <c:pt idx="0">
                  <c:v>-4.5025847161321169</c:v>
                </c:pt>
                <c:pt idx="1">
                  <c:v>-4.764440413602804</c:v>
                </c:pt>
                <c:pt idx="2">
                  <c:v>-4.4106302616313249</c:v>
                </c:pt>
                <c:pt idx="3">
                  <c:v>-3.0517143648062262</c:v>
                </c:pt>
                <c:pt idx="4">
                  <c:v>0.40512253534615139</c:v>
                </c:pt>
                <c:pt idx="5">
                  <c:v>-0.43936653331331116</c:v>
                </c:pt>
                <c:pt idx="6">
                  <c:v>0.52544429237825341</c:v>
                </c:pt>
                <c:pt idx="7">
                  <c:v>1.0298748336822006</c:v>
                </c:pt>
                <c:pt idx="8">
                  <c:v>-10.553615437887579</c:v>
                </c:pt>
                <c:pt idx="9">
                  <c:v>-28.576975315347362</c:v>
                </c:pt>
              </c:numCache>
            </c:numRef>
          </c:val>
          <c:extLst>
            <c:ext xmlns:c16="http://schemas.microsoft.com/office/drawing/2014/chart" uri="{C3380CC4-5D6E-409C-BE32-E72D297353CC}">
              <c16:uniqueId val="{00000001-EF41-453D-9244-5A03CAE3F94E}"/>
            </c:ext>
          </c:extLst>
        </c:ser>
        <c:ser>
          <c:idx val="2"/>
          <c:order val="2"/>
          <c:tx>
            <c:strRef>
              <c:f>Sheet2!$A$5</c:f>
              <c:strCache>
                <c:ptCount val="1"/>
                <c:pt idx="0">
                  <c:v>Aircrafts, ships, floating structures, and locomotive</c:v>
                </c:pt>
              </c:strCache>
            </c:strRef>
          </c:tx>
          <c:spPr>
            <a:solidFill>
              <a:schemeClr val="accent2"/>
            </a:solidFill>
            <a:ln>
              <a:noFill/>
            </a:ln>
            <a:effectLst/>
          </c:spPr>
          <c:invertIfNegative val="0"/>
          <c:dPt>
            <c:idx val="3"/>
            <c:invertIfNegative val="0"/>
            <c:bubble3D val="0"/>
            <c:extLst>
              <c:ext xmlns:c16="http://schemas.microsoft.com/office/drawing/2014/chart" uri="{C3380CC4-5D6E-409C-BE32-E72D297353CC}">
                <c16:uniqueId val="{00000002-EF41-453D-9244-5A03CAE3F94E}"/>
              </c:ext>
            </c:extLst>
          </c:dPt>
          <c:dPt>
            <c:idx val="4"/>
            <c:invertIfNegative val="0"/>
            <c:bubble3D val="0"/>
            <c:extLst>
              <c:ext xmlns:c16="http://schemas.microsoft.com/office/drawing/2014/chart" uri="{C3380CC4-5D6E-409C-BE32-E72D297353CC}">
                <c16:uniqueId val="{00000003-EF41-453D-9244-5A03CAE3F94E}"/>
              </c:ext>
            </c:extLst>
          </c:dPt>
          <c:dPt>
            <c:idx val="8"/>
            <c:invertIfNegative val="0"/>
            <c:bubble3D val="0"/>
            <c:extLst>
              <c:ext xmlns:c16="http://schemas.microsoft.com/office/drawing/2014/chart" uri="{C3380CC4-5D6E-409C-BE32-E72D297353CC}">
                <c16:uniqueId val="{00000004-EF41-453D-9244-5A03CAE3F94E}"/>
              </c:ext>
            </c:extLst>
          </c:dPt>
          <c:dPt>
            <c:idx val="9"/>
            <c:invertIfNegative val="0"/>
            <c:bubble3D val="0"/>
            <c:extLst>
              <c:ext xmlns:c16="http://schemas.microsoft.com/office/drawing/2014/chart" uri="{C3380CC4-5D6E-409C-BE32-E72D297353CC}">
                <c16:uniqueId val="{00000005-EF41-453D-9244-5A03CAE3F94E}"/>
              </c:ext>
            </c:extLst>
          </c:dPt>
          <c:dPt>
            <c:idx val="11"/>
            <c:invertIfNegative val="0"/>
            <c:bubble3D val="0"/>
            <c:extLst>
              <c:ext xmlns:c16="http://schemas.microsoft.com/office/drawing/2014/chart" uri="{C3380CC4-5D6E-409C-BE32-E72D297353CC}">
                <c16:uniqueId val="{00000006-EF41-453D-9244-5A03CAE3F94E}"/>
              </c:ext>
            </c:extLst>
          </c:dPt>
          <c:dPt>
            <c:idx val="15"/>
            <c:invertIfNegative val="0"/>
            <c:bubble3D val="0"/>
            <c:extLst>
              <c:ext xmlns:c16="http://schemas.microsoft.com/office/drawing/2014/chart" uri="{C3380CC4-5D6E-409C-BE32-E72D297353CC}">
                <c16:uniqueId val="{00000007-EF41-453D-9244-5A03CAE3F94E}"/>
              </c:ext>
            </c:extLst>
          </c:dPt>
          <c:dPt>
            <c:idx val="18"/>
            <c:invertIfNegative val="0"/>
            <c:bubble3D val="0"/>
            <c:extLst>
              <c:ext xmlns:c16="http://schemas.microsoft.com/office/drawing/2014/chart" uri="{C3380CC4-5D6E-409C-BE32-E72D297353CC}">
                <c16:uniqueId val="{00000008-EF41-453D-9244-5A03CAE3F94E}"/>
              </c:ext>
            </c:extLst>
          </c:dPt>
          <c:dPt>
            <c:idx val="21"/>
            <c:invertIfNegative val="0"/>
            <c:bubble3D val="0"/>
            <c:extLst>
              <c:ext xmlns:c16="http://schemas.microsoft.com/office/drawing/2014/chart" uri="{C3380CC4-5D6E-409C-BE32-E72D297353CC}">
                <c16:uniqueId val="{00000009-EF41-453D-9244-5A03CAE3F94E}"/>
              </c:ext>
            </c:extLst>
          </c:dPt>
          <c:dPt>
            <c:idx val="25"/>
            <c:invertIfNegative val="0"/>
            <c:bubble3D val="0"/>
            <c:extLst>
              <c:ext xmlns:c16="http://schemas.microsoft.com/office/drawing/2014/chart" uri="{C3380CC4-5D6E-409C-BE32-E72D297353CC}">
                <c16:uniqueId val="{0000000A-EF41-453D-9244-5A03CAE3F94E}"/>
              </c:ext>
            </c:extLst>
          </c:dPt>
          <c:dPt>
            <c:idx val="27"/>
            <c:invertIfNegative val="0"/>
            <c:bubble3D val="0"/>
            <c:extLst>
              <c:ext xmlns:c16="http://schemas.microsoft.com/office/drawing/2014/chart" uri="{C3380CC4-5D6E-409C-BE32-E72D297353CC}">
                <c16:uniqueId val="{0000000B-EF41-453D-9244-5A03CAE3F94E}"/>
              </c:ext>
            </c:extLst>
          </c:dPt>
          <c:dPt>
            <c:idx val="32"/>
            <c:invertIfNegative val="0"/>
            <c:bubble3D val="0"/>
            <c:extLst>
              <c:ext xmlns:c16="http://schemas.microsoft.com/office/drawing/2014/chart" uri="{C3380CC4-5D6E-409C-BE32-E72D297353CC}">
                <c16:uniqueId val="{0000000C-EF41-453D-9244-5A03CAE3F94E}"/>
              </c:ext>
            </c:extLst>
          </c:dPt>
          <c:dPt>
            <c:idx val="33"/>
            <c:invertIfNegative val="0"/>
            <c:bubble3D val="0"/>
            <c:extLst>
              <c:ext xmlns:c16="http://schemas.microsoft.com/office/drawing/2014/chart" uri="{C3380CC4-5D6E-409C-BE32-E72D297353CC}">
                <c16:uniqueId val="{0000000D-EF41-453D-9244-5A03CAE3F94E}"/>
              </c:ext>
            </c:extLst>
          </c:dPt>
          <c:dPt>
            <c:idx val="39"/>
            <c:invertIfNegative val="0"/>
            <c:bubble3D val="0"/>
            <c:extLst>
              <c:ext xmlns:c16="http://schemas.microsoft.com/office/drawing/2014/chart" uri="{C3380CC4-5D6E-409C-BE32-E72D297353CC}">
                <c16:uniqueId val="{0000000E-EF41-453D-9244-5A03CAE3F94E}"/>
              </c:ext>
            </c:extLst>
          </c:dPt>
          <c:dPt>
            <c:idx val="46"/>
            <c:invertIfNegative val="0"/>
            <c:bubble3D val="0"/>
            <c:extLst>
              <c:ext xmlns:c16="http://schemas.microsoft.com/office/drawing/2014/chart" uri="{C3380CC4-5D6E-409C-BE32-E72D297353CC}">
                <c16:uniqueId val="{0000000F-EF41-453D-9244-5A03CAE3F94E}"/>
              </c:ext>
            </c:extLst>
          </c:dPt>
          <c:cat>
            <c:multiLvlStrRef>
              <c:f>Sheet2!$B$1:$AQ$2</c:f>
              <c:multiLvlStrCache>
                <c:ptCount val="10"/>
                <c:lvl>
                  <c:pt idx="0">
                    <c:v>Q1</c:v>
                  </c:pt>
                  <c:pt idx="1">
                    <c:v>Q2</c:v>
                  </c:pt>
                  <c:pt idx="2">
                    <c:v>Q3</c:v>
                  </c:pt>
                  <c:pt idx="3">
                    <c:v>Q4</c:v>
                  </c:pt>
                  <c:pt idx="4">
                    <c:v>Q1</c:v>
                  </c:pt>
                  <c:pt idx="5">
                    <c:v>Jan</c:v>
                  </c:pt>
                  <c:pt idx="6">
                    <c:v>Feb</c:v>
                  </c:pt>
                  <c:pt idx="7">
                    <c:v>Mar</c:v>
                  </c:pt>
                  <c:pt idx="8">
                    <c:v>Apr</c:v>
                  </c:pt>
                  <c:pt idx="9">
                    <c:v>May</c:v>
                  </c:pt>
                </c:lvl>
                <c:lvl>
                  <c:pt idx="0">
                    <c:v>2019</c:v>
                  </c:pt>
                  <c:pt idx="4">
                    <c:v>2020</c:v>
                  </c:pt>
                </c:lvl>
              </c:multiLvlStrCache>
            </c:multiLvlStrRef>
          </c:cat>
          <c:val>
            <c:numRef>
              <c:f>Sheet2!$B$5:$AQ$5</c:f>
              <c:numCache>
                <c:formatCode>General</c:formatCode>
                <c:ptCount val="10"/>
              </c:numCache>
            </c:numRef>
          </c:val>
          <c:extLst>
            <c:ext xmlns:c16="http://schemas.microsoft.com/office/drawing/2014/chart" uri="{C3380CC4-5D6E-409C-BE32-E72D297353CC}">
              <c16:uniqueId val="{00000010-EF41-453D-9244-5A03CAE3F94E}"/>
            </c:ext>
          </c:extLst>
        </c:ser>
        <c:ser>
          <c:idx val="3"/>
          <c:order val="3"/>
          <c:tx>
            <c:strRef>
              <c:f>Sheet2!$A$6</c:f>
              <c:strCache>
                <c:ptCount val="1"/>
                <c:pt idx="0">
                  <c:v>Other</c:v>
                </c:pt>
              </c:strCache>
            </c:strRef>
          </c:tx>
          <c:spPr>
            <a:solidFill>
              <a:schemeClr val="bg1">
                <a:lumMod val="75000"/>
              </a:schemeClr>
            </a:solidFill>
            <a:ln>
              <a:noFill/>
            </a:ln>
            <a:effectLst/>
          </c:spPr>
          <c:invertIfNegative val="0"/>
          <c:dPt>
            <c:idx val="8"/>
            <c:invertIfNegative val="0"/>
            <c:bubble3D val="0"/>
            <c:extLst>
              <c:ext xmlns:c16="http://schemas.microsoft.com/office/drawing/2014/chart" uri="{C3380CC4-5D6E-409C-BE32-E72D297353CC}">
                <c16:uniqueId val="{00000011-EF41-453D-9244-5A03CAE3F94E}"/>
              </c:ext>
            </c:extLst>
          </c:dPt>
          <c:cat>
            <c:multiLvlStrRef>
              <c:f>Sheet2!$B$1:$AQ$2</c:f>
              <c:multiLvlStrCache>
                <c:ptCount val="10"/>
                <c:lvl>
                  <c:pt idx="0">
                    <c:v>Q1</c:v>
                  </c:pt>
                  <c:pt idx="1">
                    <c:v>Q2</c:v>
                  </c:pt>
                  <c:pt idx="2">
                    <c:v>Q3</c:v>
                  </c:pt>
                  <c:pt idx="3">
                    <c:v>Q4</c:v>
                  </c:pt>
                  <c:pt idx="4">
                    <c:v>Q1</c:v>
                  </c:pt>
                  <c:pt idx="5">
                    <c:v>Jan</c:v>
                  </c:pt>
                  <c:pt idx="6">
                    <c:v>Feb</c:v>
                  </c:pt>
                  <c:pt idx="7">
                    <c:v>Mar</c:v>
                  </c:pt>
                  <c:pt idx="8">
                    <c:v>Apr</c:v>
                  </c:pt>
                  <c:pt idx="9">
                    <c:v>May</c:v>
                  </c:pt>
                </c:lvl>
                <c:lvl>
                  <c:pt idx="0">
                    <c:v>2019</c:v>
                  </c:pt>
                  <c:pt idx="4">
                    <c:v>2020</c:v>
                  </c:pt>
                </c:lvl>
              </c:multiLvlStrCache>
            </c:multiLvlStrRef>
          </c:cat>
          <c:val>
            <c:numRef>
              <c:f>Sheet2!$B$6:$AQ$6</c:f>
              <c:numCache>
                <c:formatCode>0.0</c:formatCode>
                <c:ptCount val="10"/>
                <c:pt idx="0">
                  <c:v>-0.35053014150286899</c:v>
                </c:pt>
                <c:pt idx="1">
                  <c:v>-0.13533567683371361</c:v>
                </c:pt>
                <c:pt idx="2">
                  <c:v>-0.13463065962608084</c:v>
                </c:pt>
                <c:pt idx="3">
                  <c:v>0.16606829984601662</c:v>
                </c:pt>
                <c:pt idx="4">
                  <c:v>-0.11911028401181811</c:v>
                </c:pt>
                <c:pt idx="5">
                  <c:v>0.1901449430538753</c:v>
                </c:pt>
                <c:pt idx="6">
                  <c:v>4.8535300030817297E-2</c:v>
                </c:pt>
                <c:pt idx="7">
                  <c:v>-0.56063656951563812</c:v>
                </c:pt>
                <c:pt idx="8">
                  <c:v>-2.2259039164039901E-2</c:v>
                </c:pt>
                <c:pt idx="9">
                  <c:v>-0.74727189531268123</c:v>
                </c:pt>
              </c:numCache>
            </c:numRef>
          </c:val>
          <c:extLst>
            <c:ext xmlns:c16="http://schemas.microsoft.com/office/drawing/2014/chart" uri="{C3380CC4-5D6E-409C-BE32-E72D297353CC}">
              <c16:uniqueId val="{00000012-EF41-453D-9244-5A03CAE3F94E}"/>
            </c:ext>
          </c:extLst>
        </c:ser>
        <c:ser>
          <c:idx val="4"/>
          <c:order val="4"/>
          <c:tx>
            <c:strRef>
              <c:f>Sheet2!$A$7</c:f>
              <c:strCache>
                <c:ptCount val="1"/>
                <c:pt idx="0">
                  <c:v>Gold</c:v>
                </c:pt>
              </c:strCache>
            </c:strRef>
          </c:tx>
          <c:spPr>
            <a:solidFill>
              <a:schemeClr val="accent4">
                <a:lumMod val="60000"/>
                <a:lumOff val="40000"/>
              </a:schemeClr>
            </a:solidFill>
            <a:ln>
              <a:noFill/>
            </a:ln>
            <a:effectLst/>
          </c:spPr>
          <c:invertIfNegative val="0"/>
          <c:cat>
            <c:multiLvlStrRef>
              <c:f>Sheet2!$B$1:$AQ$2</c:f>
              <c:multiLvlStrCache>
                <c:ptCount val="10"/>
                <c:lvl>
                  <c:pt idx="0">
                    <c:v>Q1</c:v>
                  </c:pt>
                  <c:pt idx="1">
                    <c:v>Q2</c:v>
                  </c:pt>
                  <c:pt idx="2">
                    <c:v>Q3</c:v>
                  </c:pt>
                  <c:pt idx="3">
                    <c:v>Q4</c:v>
                  </c:pt>
                  <c:pt idx="4">
                    <c:v>Q1</c:v>
                  </c:pt>
                  <c:pt idx="5">
                    <c:v>Jan</c:v>
                  </c:pt>
                  <c:pt idx="6">
                    <c:v>Feb</c:v>
                  </c:pt>
                  <c:pt idx="7">
                    <c:v>Mar</c:v>
                  </c:pt>
                  <c:pt idx="8">
                    <c:v>Apr</c:v>
                  </c:pt>
                  <c:pt idx="9">
                    <c:v>May</c:v>
                  </c:pt>
                </c:lvl>
                <c:lvl>
                  <c:pt idx="0">
                    <c:v>2019</c:v>
                  </c:pt>
                  <c:pt idx="4">
                    <c:v>2020</c:v>
                  </c:pt>
                </c:lvl>
              </c:multiLvlStrCache>
            </c:multiLvlStrRef>
          </c:cat>
          <c:val>
            <c:numRef>
              <c:f>Sheet2!$B$7:$AQ$7</c:f>
              <c:numCache>
                <c:formatCode>0.0</c:formatCode>
                <c:ptCount val="10"/>
                <c:pt idx="0">
                  <c:v>0.13696324919553096</c:v>
                </c:pt>
                <c:pt idx="1">
                  <c:v>1.4712677416605908</c:v>
                </c:pt>
                <c:pt idx="2">
                  <c:v>4.6500525727485771</c:v>
                </c:pt>
                <c:pt idx="3">
                  <c:v>-0.29614411416980091</c:v>
                </c:pt>
                <c:pt idx="4">
                  <c:v>4.4047513436954162</c:v>
                </c:pt>
                <c:pt idx="5">
                  <c:v>4.7753098901561835</c:v>
                </c:pt>
                <c:pt idx="6">
                  <c:v>4.3964036995753784</c:v>
                </c:pt>
                <c:pt idx="7">
                  <c:v>4.0859472131272545</c:v>
                </c:pt>
                <c:pt idx="8">
                  <c:v>12.330429777312599</c:v>
                </c:pt>
                <c:pt idx="9">
                  <c:v>5.1280525425794465</c:v>
                </c:pt>
              </c:numCache>
            </c:numRef>
          </c:val>
          <c:extLst>
            <c:ext xmlns:c16="http://schemas.microsoft.com/office/drawing/2014/chart" uri="{C3380CC4-5D6E-409C-BE32-E72D297353CC}">
              <c16:uniqueId val="{00000013-EF41-453D-9244-5A03CAE3F94E}"/>
            </c:ext>
          </c:extLst>
        </c:ser>
        <c:ser>
          <c:idx val="7"/>
          <c:order val="7"/>
          <c:tx>
            <c:strRef>
              <c:f>Sheet2!$A$10</c:f>
              <c:strCache>
                <c:ptCount val="1"/>
                <c:pt idx="0">
                  <c:v>Arms and ammunition</c:v>
                </c:pt>
              </c:strCache>
            </c:strRef>
          </c:tx>
          <c:spPr>
            <a:solidFill>
              <a:schemeClr val="accent4">
                <a:lumMod val="75000"/>
              </a:schemeClr>
            </a:solidFill>
          </c:spPr>
          <c:invertIfNegative val="0"/>
          <c:cat>
            <c:multiLvlStrRef>
              <c:f>Sheet2!$B$1:$AQ$2</c:f>
              <c:multiLvlStrCache>
                <c:ptCount val="10"/>
                <c:lvl>
                  <c:pt idx="0">
                    <c:v>Q1</c:v>
                  </c:pt>
                  <c:pt idx="1">
                    <c:v>Q2</c:v>
                  </c:pt>
                  <c:pt idx="2">
                    <c:v>Q3</c:v>
                  </c:pt>
                  <c:pt idx="3">
                    <c:v>Q4</c:v>
                  </c:pt>
                  <c:pt idx="4">
                    <c:v>Q1</c:v>
                  </c:pt>
                  <c:pt idx="5">
                    <c:v>Jan</c:v>
                  </c:pt>
                  <c:pt idx="6">
                    <c:v>Feb</c:v>
                  </c:pt>
                  <c:pt idx="7">
                    <c:v>Mar</c:v>
                  </c:pt>
                  <c:pt idx="8">
                    <c:v>Apr</c:v>
                  </c:pt>
                  <c:pt idx="9">
                    <c:v>May</c:v>
                  </c:pt>
                </c:lvl>
                <c:lvl>
                  <c:pt idx="0">
                    <c:v>2019</c:v>
                  </c:pt>
                  <c:pt idx="4">
                    <c:v>2020</c:v>
                  </c:pt>
                </c:lvl>
              </c:multiLvlStrCache>
            </c:multiLvlStrRef>
          </c:cat>
          <c:val>
            <c:numRef>
              <c:f>Sheet2!$B$10:$AQ$10</c:f>
              <c:numCache>
                <c:formatCode>General</c:formatCode>
                <c:ptCount val="10"/>
                <c:pt idx="0">
                  <c:v>3.0087245978298878</c:v>
                </c:pt>
                <c:pt idx="1">
                  <c:v>-1.7657668232130513E-3</c:v>
                </c:pt>
                <c:pt idx="2">
                  <c:v>2.4185891359142417E-3</c:v>
                </c:pt>
                <c:pt idx="3">
                  <c:v>1.8750355190322022E-2</c:v>
                </c:pt>
                <c:pt idx="4">
                  <c:v>-3.0450334166586841</c:v>
                </c:pt>
                <c:pt idx="5">
                  <c:v>-3.2735096553031494E-3</c:v>
                </c:pt>
                <c:pt idx="6">
                  <c:v>-8.8282509003095946</c:v>
                </c:pt>
                <c:pt idx="7">
                  <c:v>8.0522318582902236E-2</c:v>
                </c:pt>
                <c:pt idx="8">
                  <c:v>6.0607363192064806E-2</c:v>
                </c:pt>
                <c:pt idx="9">
                  <c:v>-6.2172618093217762E-4</c:v>
                </c:pt>
              </c:numCache>
            </c:numRef>
          </c:val>
          <c:extLst>
            <c:ext xmlns:c16="http://schemas.microsoft.com/office/drawing/2014/chart" uri="{C3380CC4-5D6E-409C-BE32-E72D297353CC}">
              <c16:uniqueId val="{00000014-EF41-453D-9244-5A03CAE3F94E}"/>
            </c:ext>
          </c:extLst>
        </c:ser>
        <c:dLbls>
          <c:showLegendKey val="0"/>
          <c:showVal val="0"/>
          <c:showCatName val="0"/>
          <c:showSerName val="0"/>
          <c:showPercent val="0"/>
          <c:showBubbleSize val="0"/>
        </c:dLbls>
        <c:gapWidth val="100"/>
        <c:overlap val="100"/>
        <c:axId val="463943560"/>
        <c:axId val="463942384"/>
      </c:barChart>
      <c:lineChart>
        <c:grouping val="standard"/>
        <c:varyColors val="0"/>
        <c:ser>
          <c:idx val="5"/>
          <c:order val="5"/>
          <c:tx>
            <c:strRef>
              <c:f>Sheet2!$A$8</c:f>
              <c:strCache>
                <c:ptCount val="1"/>
                <c:pt idx="0">
                  <c:v>Total exports (excl. gold)</c:v>
                </c:pt>
              </c:strCache>
            </c:strRef>
          </c:tx>
          <c:spPr>
            <a:ln w="19050" cap="rnd">
              <a:solidFill>
                <a:schemeClr val="tx2">
                  <a:lumMod val="60000"/>
                  <a:lumOff val="40000"/>
                </a:schemeClr>
              </a:solidFill>
              <a:prstDash val="sysDash"/>
              <a:round/>
            </a:ln>
            <a:effectLst/>
          </c:spPr>
          <c:marker>
            <c:symbol val="circle"/>
            <c:size val="5"/>
            <c:spPr>
              <a:solidFill>
                <a:schemeClr val="accent3">
                  <a:lumMod val="20000"/>
                  <a:lumOff val="80000"/>
                </a:schemeClr>
              </a:solidFill>
              <a:ln w="19050">
                <a:solidFill>
                  <a:schemeClr val="tx2">
                    <a:lumMod val="60000"/>
                    <a:lumOff val="40000"/>
                  </a:schemeClr>
                </a:solidFill>
              </a:ln>
              <a:effectLst/>
            </c:spPr>
          </c:marker>
          <c:dPt>
            <c:idx val="4"/>
            <c:bubble3D val="0"/>
            <c:extLst>
              <c:ext xmlns:c16="http://schemas.microsoft.com/office/drawing/2014/chart" uri="{C3380CC4-5D6E-409C-BE32-E72D297353CC}">
                <c16:uniqueId val="{00000015-EF41-453D-9244-5A03CAE3F94E}"/>
              </c:ext>
            </c:extLst>
          </c:dPt>
          <c:dPt>
            <c:idx val="5"/>
            <c:bubble3D val="0"/>
            <c:spPr>
              <a:ln w="19050" cap="rnd">
                <a:noFill/>
                <a:prstDash val="sysDash"/>
                <a:round/>
              </a:ln>
              <a:effectLst/>
            </c:spPr>
            <c:extLst>
              <c:ext xmlns:c16="http://schemas.microsoft.com/office/drawing/2014/chart" uri="{C3380CC4-5D6E-409C-BE32-E72D297353CC}">
                <c16:uniqueId val="{00000017-EF41-453D-9244-5A03CAE3F94E}"/>
              </c:ext>
            </c:extLst>
          </c:dPt>
          <c:dPt>
            <c:idx val="6"/>
            <c:bubble3D val="0"/>
            <c:extLst>
              <c:ext xmlns:c16="http://schemas.microsoft.com/office/drawing/2014/chart" uri="{C3380CC4-5D6E-409C-BE32-E72D297353CC}">
                <c16:uniqueId val="{00000018-EF41-453D-9244-5A03CAE3F94E}"/>
              </c:ext>
            </c:extLst>
          </c:dPt>
          <c:dPt>
            <c:idx val="7"/>
            <c:bubble3D val="0"/>
            <c:extLst>
              <c:ext xmlns:c16="http://schemas.microsoft.com/office/drawing/2014/chart" uri="{C3380CC4-5D6E-409C-BE32-E72D297353CC}">
                <c16:uniqueId val="{00000019-EF41-453D-9244-5A03CAE3F94E}"/>
              </c:ext>
            </c:extLst>
          </c:dPt>
          <c:dPt>
            <c:idx val="8"/>
            <c:bubble3D val="0"/>
            <c:extLst>
              <c:ext xmlns:c16="http://schemas.microsoft.com/office/drawing/2014/chart" uri="{C3380CC4-5D6E-409C-BE32-E72D297353CC}">
                <c16:uniqueId val="{0000001A-EF41-453D-9244-5A03CAE3F94E}"/>
              </c:ext>
            </c:extLst>
          </c:dPt>
          <c:dPt>
            <c:idx val="9"/>
            <c:bubble3D val="0"/>
            <c:extLst>
              <c:ext xmlns:c16="http://schemas.microsoft.com/office/drawing/2014/chart" uri="{C3380CC4-5D6E-409C-BE32-E72D297353CC}">
                <c16:uniqueId val="{0000001B-EF41-453D-9244-5A03CAE3F94E}"/>
              </c:ext>
            </c:extLst>
          </c:dPt>
          <c:dPt>
            <c:idx val="10"/>
            <c:bubble3D val="0"/>
            <c:extLst>
              <c:ext xmlns:c16="http://schemas.microsoft.com/office/drawing/2014/chart" uri="{C3380CC4-5D6E-409C-BE32-E72D297353CC}">
                <c16:uniqueId val="{0000001C-EF41-453D-9244-5A03CAE3F94E}"/>
              </c:ext>
            </c:extLst>
          </c:dPt>
          <c:dPt>
            <c:idx val="11"/>
            <c:bubble3D val="0"/>
            <c:extLst>
              <c:ext xmlns:c16="http://schemas.microsoft.com/office/drawing/2014/chart" uri="{C3380CC4-5D6E-409C-BE32-E72D297353CC}">
                <c16:uniqueId val="{0000001D-EF41-453D-9244-5A03CAE3F94E}"/>
              </c:ext>
            </c:extLst>
          </c:dPt>
          <c:dPt>
            <c:idx val="12"/>
            <c:bubble3D val="0"/>
            <c:extLst>
              <c:ext xmlns:c16="http://schemas.microsoft.com/office/drawing/2014/chart" uri="{C3380CC4-5D6E-409C-BE32-E72D297353CC}">
                <c16:uniqueId val="{0000001E-EF41-453D-9244-5A03CAE3F94E}"/>
              </c:ext>
            </c:extLst>
          </c:dPt>
          <c:dPt>
            <c:idx val="13"/>
            <c:bubble3D val="0"/>
            <c:extLst>
              <c:ext xmlns:c16="http://schemas.microsoft.com/office/drawing/2014/chart" uri="{C3380CC4-5D6E-409C-BE32-E72D297353CC}">
                <c16:uniqueId val="{0000001F-EF41-453D-9244-5A03CAE3F94E}"/>
              </c:ext>
            </c:extLst>
          </c:dPt>
          <c:dPt>
            <c:idx val="16"/>
            <c:bubble3D val="0"/>
            <c:extLst>
              <c:ext xmlns:c16="http://schemas.microsoft.com/office/drawing/2014/chart" uri="{C3380CC4-5D6E-409C-BE32-E72D297353CC}">
                <c16:uniqueId val="{00000020-EF41-453D-9244-5A03CAE3F94E}"/>
              </c:ext>
            </c:extLst>
          </c:dPt>
          <c:cat>
            <c:multiLvlStrRef>
              <c:f>Sheet2!$B$1:$AQ$2</c:f>
              <c:multiLvlStrCache>
                <c:ptCount val="10"/>
                <c:lvl>
                  <c:pt idx="0">
                    <c:v>Q1</c:v>
                  </c:pt>
                  <c:pt idx="1">
                    <c:v>Q2</c:v>
                  </c:pt>
                  <c:pt idx="2">
                    <c:v>Q3</c:v>
                  </c:pt>
                  <c:pt idx="3">
                    <c:v>Q4</c:v>
                  </c:pt>
                  <c:pt idx="4">
                    <c:v>Q1</c:v>
                  </c:pt>
                  <c:pt idx="5">
                    <c:v>Jan</c:v>
                  </c:pt>
                  <c:pt idx="6">
                    <c:v>Feb</c:v>
                  </c:pt>
                  <c:pt idx="7">
                    <c:v>Mar</c:v>
                  </c:pt>
                  <c:pt idx="8">
                    <c:v>Apr</c:v>
                  </c:pt>
                  <c:pt idx="9">
                    <c:v>May</c:v>
                  </c:pt>
                </c:lvl>
                <c:lvl>
                  <c:pt idx="0">
                    <c:v>2019</c:v>
                  </c:pt>
                  <c:pt idx="4">
                    <c:v>2020</c:v>
                  </c:pt>
                </c:lvl>
              </c:multiLvlStrCache>
            </c:multiLvlStrRef>
          </c:cat>
          <c:val>
            <c:numRef>
              <c:f>Sheet2!$B$8:$AQ$8</c:f>
              <c:numCache>
                <c:formatCode>0.0</c:formatCode>
                <c:ptCount val="10"/>
                <c:pt idx="0">
                  <c:v>-5.0968910026198628</c:v>
                </c:pt>
                <c:pt idx="1">
                  <c:v>-5.3808133897419674</c:v>
                </c:pt>
                <c:pt idx="2">
                  <c:v>-5.244254804426296</c:v>
                </c:pt>
                <c:pt idx="3">
                  <c:v>-4.2460542860969337</c:v>
                </c:pt>
                <c:pt idx="4">
                  <c:v>-0.47965604064102996</c:v>
                </c:pt>
                <c:pt idx="5">
                  <c:v>-1.4511374933786514</c:v>
                </c:pt>
                <c:pt idx="6">
                  <c:v>-6.5859789901234755E-2</c:v>
                </c:pt>
                <c:pt idx="7">
                  <c:v>4.0827832877621262E-3</c:v>
                </c:pt>
                <c:pt idx="8">
                  <c:v>-10.385127642243198</c:v>
                </c:pt>
                <c:pt idx="9">
                  <c:v>-27.830385304514305</c:v>
                </c:pt>
              </c:numCache>
            </c:numRef>
          </c:val>
          <c:smooth val="0"/>
          <c:extLst>
            <c:ext xmlns:c16="http://schemas.microsoft.com/office/drawing/2014/chart" uri="{C3380CC4-5D6E-409C-BE32-E72D297353CC}">
              <c16:uniqueId val="{00000021-EF41-453D-9244-5A03CAE3F94E}"/>
            </c:ext>
          </c:extLst>
        </c:ser>
        <c:ser>
          <c:idx val="6"/>
          <c:order val="6"/>
          <c:tx>
            <c:strRef>
              <c:f>Sheet2!$A$9</c:f>
              <c:strCache>
                <c:ptCount val="1"/>
                <c:pt idx="0">
                  <c:v>Total exports</c:v>
                </c:pt>
              </c:strCache>
            </c:strRef>
          </c:tx>
          <c:spPr>
            <a:ln w="28575">
              <a:solidFill>
                <a:schemeClr val="tx2"/>
              </a:solidFill>
              <a:prstDash val="solid"/>
            </a:ln>
          </c:spPr>
          <c:marker>
            <c:symbol val="circle"/>
            <c:size val="6"/>
            <c:spPr>
              <a:solidFill>
                <a:schemeClr val="tx2">
                  <a:lumMod val="20000"/>
                  <a:lumOff val="80000"/>
                </a:schemeClr>
              </a:solidFill>
              <a:ln w="28575">
                <a:solidFill>
                  <a:schemeClr val="tx2"/>
                </a:solidFill>
                <a:prstDash val="solid"/>
              </a:ln>
            </c:spPr>
          </c:marker>
          <c:dPt>
            <c:idx val="4"/>
            <c:bubble3D val="0"/>
            <c:extLst>
              <c:ext xmlns:c16="http://schemas.microsoft.com/office/drawing/2014/chart" uri="{C3380CC4-5D6E-409C-BE32-E72D297353CC}">
                <c16:uniqueId val="{00000022-EF41-453D-9244-5A03CAE3F94E}"/>
              </c:ext>
            </c:extLst>
          </c:dPt>
          <c:dPt>
            <c:idx val="5"/>
            <c:bubble3D val="0"/>
            <c:spPr>
              <a:ln w="28575">
                <a:noFill/>
                <a:prstDash val="solid"/>
              </a:ln>
            </c:spPr>
            <c:extLst>
              <c:ext xmlns:c16="http://schemas.microsoft.com/office/drawing/2014/chart" uri="{C3380CC4-5D6E-409C-BE32-E72D297353CC}">
                <c16:uniqueId val="{00000024-EF41-453D-9244-5A03CAE3F94E}"/>
              </c:ext>
            </c:extLst>
          </c:dPt>
          <c:dPt>
            <c:idx val="6"/>
            <c:bubble3D val="0"/>
            <c:extLst>
              <c:ext xmlns:c16="http://schemas.microsoft.com/office/drawing/2014/chart" uri="{C3380CC4-5D6E-409C-BE32-E72D297353CC}">
                <c16:uniqueId val="{00000025-EF41-453D-9244-5A03CAE3F94E}"/>
              </c:ext>
            </c:extLst>
          </c:dPt>
          <c:dPt>
            <c:idx val="7"/>
            <c:bubble3D val="0"/>
            <c:extLst>
              <c:ext xmlns:c16="http://schemas.microsoft.com/office/drawing/2014/chart" uri="{C3380CC4-5D6E-409C-BE32-E72D297353CC}">
                <c16:uniqueId val="{00000026-EF41-453D-9244-5A03CAE3F94E}"/>
              </c:ext>
            </c:extLst>
          </c:dPt>
          <c:dPt>
            <c:idx val="8"/>
            <c:bubble3D val="0"/>
            <c:extLst>
              <c:ext xmlns:c16="http://schemas.microsoft.com/office/drawing/2014/chart" uri="{C3380CC4-5D6E-409C-BE32-E72D297353CC}">
                <c16:uniqueId val="{00000027-EF41-453D-9244-5A03CAE3F94E}"/>
              </c:ext>
            </c:extLst>
          </c:dPt>
          <c:dPt>
            <c:idx val="9"/>
            <c:bubble3D val="0"/>
            <c:extLst>
              <c:ext xmlns:c16="http://schemas.microsoft.com/office/drawing/2014/chart" uri="{C3380CC4-5D6E-409C-BE32-E72D297353CC}">
                <c16:uniqueId val="{00000028-EF41-453D-9244-5A03CAE3F94E}"/>
              </c:ext>
            </c:extLst>
          </c:dPt>
          <c:dPt>
            <c:idx val="10"/>
            <c:bubble3D val="0"/>
            <c:extLst>
              <c:ext xmlns:c16="http://schemas.microsoft.com/office/drawing/2014/chart" uri="{C3380CC4-5D6E-409C-BE32-E72D297353CC}">
                <c16:uniqueId val="{00000029-EF41-453D-9244-5A03CAE3F94E}"/>
              </c:ext>
            </c:extLst>
          </c:dPt>
          <c:dPt>
            <c:idx val="11"/>
            <c:bubble3D val="0"/>
            <c:spPr>
              <a:ln w="28575">
                <a:solidFill>
                  <a:schemeClr val="tx1"/>
                </a:solidFill>
                <a:prstDash val="solid"/>
              </a:ln>
            </c:spPr>
            <c:extLst>
              <c:ext xmlns:c16="http://schemas.microsoft.com/office/drawing/2014/chart" uri="{C3380CC4-5D6E-409C-BE32-E72D297353CC}">
                <c16:uniqueId val="{0000002B-EF41-453D-9244-5A03CAE3F94E}"/>
              </c:ext>
            </c:extLst>
          </c:dPt>
          <c:dPt>
            <c:idx val="12"/>
            <c:bubble3D val="0"/>
            <c:extLst>
              <c:ext xmlns:c16="http://schemas.microsoft.com/office/drawing/2014/chart" uri="{C3380CC4-5D6E-409C-BE32-E72D297353CC}">
                <c16:uniqueId val="{0000002C-EF41-453D-9244-5A03CAE3F94E}"/>
              </c:ext>
            </c:extLst>
          </c:dPt>
          <c:dPt>
            <c:idx val="13"/>
            <c:bubble3D val="0"/>
            <c:extLst>
              <c:ext xmlns:c16="http://schemas.microsoft.com/office/drawing/2014/chart" uri="{C3380CC4-5D6E-409C-BE32-E72D297353CC}">
                <c16:uniqueId val="{0000002D-EF41-453D-9244-5A03CAE3F94E}"/>
              </c:ext>
            </c:extLst>
          </c:dPt>
          <c:dPt>
            <c:idx val="16"/>
            <c:bubble3D val="0"/>
            <c:extLst>
              <c:ext xmlns:c16="http://schemas.microsoft.com/office/drawing/2014/chart" uri="{C3380CC4-5D6E-409C-BE32-E72D297353CC}">
                <c16:uniqueId val="{0000002E-EF41-453D-9244-5A03CAE3F94E}"/>
              </c:ext>
            </c:extLst>
          </c:dPt>
          <c:cat>
            <c:multiLvlStrRef>
              <c:f>Sheet2!$B$1:$AQ$2</c:f>
              <c:multiLvlStrCache>
                <c:ptCount val="10"/>
                <c:lvl>
                  <c:pt idx="0">
                    <c:v>Q1</c:v>
                  </c:pt>
                  <c:pt idx="1">
                    <c:v>Q2</c:v>
                  </c:pt>
                  <c:pt idx="2">
                    <c:v>Q3</c:v>
                  </c:pt>
                  <c:pt idx="3">
                    <c:v>Q4</c:v>
                  </c:pt>
                  <c:pt idx="4">
                    <c:v>Q1</c:v>
                  </c:pt>
                  <c:pt idx="5">
                    <c:v>Jan</c:v>
                  </c:pt>
                  <c:pt idx="6">
                    <c:v>Feb</c:v>
                  </c:pt>
                  <c:pt idx="7">
                    <c:v>Mar</c:v>
                  </c:pt>
                  <c:pt idx="8">
                    <c:v>Apr</c:v>
                  </c:pt>
                  <c:pt idx="9">
                    <c:v>May</c:v>
                  </c:pt>
                </c:lvl>
                <c:lvl>
                  <c:pt idx="0">
                    <c:v>2019</c:v>
                  </c:pt>
                  <c:pt idx="4">
                    <c:v>2020</c:v>
                  </c:pt>
                </c:lvl>
              </c:multiLvlStrCache>
            </c:multiLvlStrRef>
          </c:cat>
          <c:val>
            <c:numRef>
              <c:f>Sheet2!$B$9:$AQ$9</c:f>
              <c:numCache>
                <c:formatCode>0.0</c:formatCode>
                <c:ptCount val="10"/>
                <c:pt idx="0">
                  <c:v>-1.8591800153712046</c:v>
                </c:pt>
                <c:pt idx="1">
                  <c:v>-3.794875695581402</c:v>
                </c:pt>
                <c:pt idx="2">
                  <c:v>-0.5215823568295882</c:v>
                </c:pt>
                <c:pt idx="3">
                  <c:v>-4.4465233804138959</c:v>
                </c:pt>
                <c:pt idx="4">
                  <c:v>0.90426050894517385</c:v>
                </c:pt>
                <c:pt idx="5">
                  <c:v>3.3444423322885619</c:v>
                </c:pt>
                <c:pt idx="6">
                  <c:v>-4.4903341631106102</c:v>
                </c:pt>
                <c:pt idx="7">
                  <c:v>4.1704773333708731</c:v>
                </c:pt>
                <c:pt idx="8">
                  <c:v>2.123285973140415</c:v>
                </c:pt>
                <c:pt idx="9">
                  <c:v>-22.503921601293612</c:v>
                </c:pt>
              </c:numCache>
            </c:numRef>
          </c:val>
          <c:smooth val="0"/>
          <c:extLst>
            <c:ext xmlns:c16="http://schemas.microsoft.com/office/drawing/2014/chart" uri="{C3380CC4-5D6E-409C-BE32-E72D297353CC}">
              <c16:uniqueId val="{0000002F-EF41-453D-9244-5A03CAE3F94E}"/>
            </c:ext>
          </c:extLst>
        </c:ser>
        <c:dLbls>
          <c:showLegendKey val="0"/>
          <c:showVal val="0"/>
          <c:showCatName val="0"/>
          <c:showSerName val="0"/>
          <c:showPercent val="0"/>
          <c:showBubbleSize val="0"/>
        </c:dLbls>
        <c:marker val="1"/>
        <c:smooth val="0"/>
        <c:axId val="463943560"/>
        <c:axId val="463942384"/>
      </c:lineChart>
      <c:catAx>
        <c:axId val="463943560"/>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0" vert="horz"/>
          <a:lstStyle/>
          <a:p>
            <a:pPr>
              <a:defRPr/>
            </a:pPr>
            <a:endParaRPr lang="th-TH"/>
          </a:p>
        </c:txPr>
        <c:crossAx val="463942384"/>
        <c:crosses val="autoZero"/>
        <c:auto val="1"/>
        <c:lblAlgn val="ctr"/>
        <c:lblOffset val="0"/>
        <c:tickLblSkip val="1"/>
        <c:noMultiLvlLbl val="0"/>
      </c:catAx>
      <c:valAx>
        <c:axId val="463942384"/>
        <c:scaling>
          <c:orientation val="minMax"/>
          <c:min val="-3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vert="horz"/>
          <a:lstStyle/>
          <a:p>
            <a:pPr>
              <a:defRPr/>
            </a:pPr>
            <a:endParaRPr lang="th-TH"/>
          </a:p>
        </c:txPr>
        <c:crossAx val="46394356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TH Sarabun New" panose="020B0500040200020003" pitchFamily="34" charset="-34"/>
          <a:cs typeface="TH Sarabun New" panose="020B0500040200020003" pitchFamily="34" charset="-34"/>
        </a:defRPr>
      </a:pPr>
      <a:endParaRPr lang="th-TH"/>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Sheet1!$A$10</c:f>
              <c:strCache>
                <c:ptCount val="1"/>
                <c:pt idx="0">
                  <c:v>Average 2014-18</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Sheet1!$B$9:$G$9</c:f>
              <c:strCache>
                <c:ptCount val="6"/>
                <c:pt idx="0">
                  <c:v>Total</c:v>
                </c:pt>
                <c:pt idx="1">
                  <c:v>Agriculture</c:v>
                </c:pt>
                <c:pt idx="2">
                  <c:v>Manu-
facturing</c:v>
                </c:pt>
                <c:pt idx="3">
                  <c:v>Cons-
truction</c:v>
                </c:pt>
                <c:pt idx="4">
                  <c:v>Wholesale
 &amp; Retail</c:v>
                </c:pt>
                <c:pt idx="5">
                  <c:v>Hotel &amp; 
Restuarant</c:v>
                </c:pt>
              </c:strCache>
            </c:strRef>
          </c:cat>
          <c:val>
            <c:numRef>
              <c:f>Sheet1!$B$10:$G$10</c:f>
              <c:numCache>
                <c:formatCode>General</c:formatCode>
                <c:ptCount val="6"/>
                <c:pt idx="0">
                  <c:v>0.8</c:v>
                </c:pt>
              </c:numCache>
            </c:numRef>
          </c:val>
          <c:extLst>
            <c:ext xmlns:c16="http://schemas.microsoft.com/office/drawing/2014/chart" uri="{C3380CC4-5D6E-409C-BE32-E72D297353CC}">
              <c16:uniqueId val="{00000000-0EE2-4FBE-B8FE-5D4A1E102FBB}"/>
            </c:ext>
          </c:extLst>
        </c:ser>
        <c:ser>
          <c:idx val="1"/>
          <c:order val="1"/>
          <c:tx>
            <c:strRef>
              <c:f>Sheet1!$A$11</c:f>
              <c:strCache>
                <c:ptCount val="1"/>
                <c:pt idx="0">
                  <c:v>April 2019</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Sheet1!$B$9:$G$9</c:f>
              <c:strCache>
                <c:ptCount val="6"/>
                <c:pt idx="0">
                  <c:v>Total</c:v>
                </c:pt>
                <c:pt idx="1">
                  <c:v>Agriculture</c:v>
                </c:pt>
                <c:pt idx="2">
                  <c:v>Manu-
facturing</c:v>
                </c:pt>
                <c:pt idx="3">
                  <c:v>Cons-
truction</c:v>
                </c:pt>
                <c:pt idx="4">
                  <c:v>Wholesale
 &amp; Retail</c:v>
                </c:pt>
                <c:pt idx="5">
                  <c:v>Hotel &amp; 
Restuarant</c:v>
                </c:pt>
              </c:strCache>
            </c:strRef>
          </c:cat>
          <c:val>
            <c:numRef>
              <c:f>Sheet1!$B$11:$G$11</c:f>
              <c:numCache>
                <c:formatCode>0.0</c:formatCode>
                <c:ptCount val="6"/>
                <c:pt idx="0">
                  <c:v>0.95704321083397248</c:v>
                </c:pt>
                <c:pt idx="1">
                  <c:v>5.1058101003133446E-2</c:v>
                </c:pt>
                <c:pt idx="2">
                  <c:v>0.91708932497468776</c:v>
                </c:pt>
                <c:pt idx="3">
                  <c:v>0.68069309470157557</c:v>
                </c:pt>
                <c:pt idx="4">
                  <c:v>0.57373854239815381</c:v>
                </c:pt>
                <c:pt idx="5">
                  <c:v>0.30978829921399809</c:v>
                </c:pt>
              </c:numCache>
            </c:numRef>
          </c:val>
          <c:extLst>
            <c:ext xmlns:c16="http://schemas.microsoft.com/office/drawing/2014/chart" uri="{C3380CC4-5D6E-409C-BE32-E72D297353CC}">
              <c16:uniqueId val="{00000001-0EE2-4FBE-B8FE-5D4A1E102FBB}"/>
            </c:ext>
          </c:extLst>
        </c:ser>
        <c:ser>
          <c:idx val="2"/>
          <c:order val="2"/>
          <c:tx>
            <c:strRef>
              <c:f>Sheet1!$A$12</c:f>
              <c:strCache>
                <c:ptCount val="1"/>
                <c:pt idx="0">
                  <c:v>April 2020</c:v>
                </c:pt>
              </c:strCache>
            </c:strRef>
          </c:tx>
          <c:spPr>
            <a:solidFill>
              <a:srgbClr val="7AB6D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Sheet1!$B$9:$G$9</c:f>
              <c:strCache>
                <c:ptCount val="6"/>
                <c:pt idx="0">
                  <c:v>Total</c:v>
                </c:pt>
                <c:pt idx="1">
                  <c:v>Agriculture</c:v>
                </c:pt>
                <c:pt idx="2">
                  <c:v>Manu-
facturing</c:v>
                </c:pt>
                <c:pt idx="3">
                  <c:v>Cons-
truction</c:v>
                </c:pt>
                <c:pt idx="4">
                  <c:v>Wholesale
 &amp; Retail</c:v>
                </c:pt>
                <c:pt idx="5">
                  <c:v>Hotel &amp; 
Restuarant</c:v>
                </c:pt>
              </c:strCache>
            </c:strRef>
          </c:cat>
          <c:val>
            <c:numRef>
              <c:f>Sheet1!$B$12:$G$12</c:f>
              <c:numCache>
                <c:formatCode>0.0</c:formatCode>
                <c:ptCount val="6"/>
                <c:pt idx="0">
                  <c:v>1.706016220676464</c:v>
                </c:pt>
                <c:pt idx="1">
                  <c:v>0.29243156971998396</c:v>
                </c:pt>
                <c:pt idx="2">
                  <c:v>1.2511795887458497</c:v>
                </c:pt>
                <c:pt idx="3">
                  <c:v>2.7845252358980148</c:v>
                </c:pt>
                <c:pt idx="4">
                  <c:v>1.1772083281210406</c:v>
                </c:pt>
                <c:pt idx="5">
                  <c:v>2.244417958446761</c:v>
                </c:pt>
              </c:numCache>
            </c:numRef>
          </c:val>
          <c:extLst>
            <c:ext xmlns:c16="http://schemas.microsoft.com/office/drawing/2014/chart" uri="{C3380CC4-5D6E-409C-BE32-E72D297353CC}">
              <c16:uniqueId val="{00000002-0EE2-4FBE-B8FE-5D4A1E102FBB}"/>
            </c:ext>
          </c:extLst>
        </c:ser>
        <c:dLbls>
          <c:dLblPos val="outEnd"/>
          <c:showLegendKey val="0"/>
          <c:showVal val="1"/>
          <c:showCatName val="0"/>
          <c:showSerName val="0"/>
          <c:showPercent val="0"/>
          <c:showBubbleSize val="0"/>
        </c:dLbls>
        <c:gapWidth val="100"/>
        <c:axId val="463962376"/>
        <c:axId val="463969824"/>
      </c:barChart>
      <c:catAx>
        <c:axId val="463962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solidFill>
                <a:latin typeface="TH Sarabun New" panose="020B0500040200020003" pitchFamily="34" charset="-34"/>
                <a:ea typeface="+mn-ea"/>
                <a:cs typeface="TH Sarabun New" panose="020B0500040200020003" pitchFamily="34" charset="-34"/>
              </a:defRPr>
            </a:pPr>
            <a:endParaRPr lang="th-TH"/>
          </a:p>
        </c:txPr>
        <c:crossAx val="463969824"/>
        <c:crosses val="autoZero"/>
        <c:auto val="1"/>
        <c:lblAlgn val="ctr"/>
        <c:lblOffset val="100"/>
        <c:noMultiLvlLbl val="0"/>
      </c:catAx>
      <c:valAx>
        <c:axId val="463969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crossAx val="463962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TH Sarabun New" panose="020B0500040200020003" pitchFamily="34" charset="-34"/>
          <a:cs typeface="TH Sarabun New" panose="020B0500040200020003" pitchFamily="34" charset="-34"/>
        </a:defRPr>
      </a:pPr>
      <a:endParaRPr lang="th-T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Sheet1!$A$21</c:f>
              <c:strCache>
                <c:ptCount val="1"/>
                <c:pt idx="0">
                  <c:v>YoY change</c:v>
                </c:pt>
              </c:strCache>
            </c:strRef>
          </c:tx>
          <c:spPr>
            <a:solidFill>
              <a:srgbClr val="7AB6DB"/>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40BD-48EC-8506-31E591C724C2}"/>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3-40BD-48EC-8506-31E591C724C2}"/>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40BD-48EC-8506-31E591C724C2}"/>
              </c:ext>
            </c:extLst>
          </c:dPt>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Sheet1!$B$19:$F$20</c:f>
              <c:multiLvlStrCache>
                <c:ptCount val="5"/>
                <c:lvl>
                  <c:pt idx="0">
                    <c:v>Average</c:v>
                  </c:pt>
                  <c:pt idx="1">
                    <c:v>April</c:v>
                  </c:pt>
                  <c:pt idx="2">
                    <c:v>May</c:v>
                  </c:pt>
                  <c:pt idx="3">
                    <c:v>April</c:v>
                  </c:pt>
                  <c:pt idx="4">
                    <c:v>May</c:v>
                  </c:pt>
                </c:lvl>
                <c:lvl>
                  <c:pt idx="0">
                    <c:v>2014-18</c:v>
                  </c:pt>
                  <c:pt idx="1">
                    <c:v>2019</c:v>
                  </c:pt>
                  <c:pt idx="3">
                    <c:v>2020</c:v>
                  </c:pt>
                </c:lvl>
              </c:multiLvlStrCache>
            </c:multiLvlStrRef>
          </c:cat>
          <c:val>
            <c:numRef>
              <c:f>Sheet1!$B$21:$F$21</c:f>
              <c:numCache>
                <c:formatCode>General</c:formatCode>
                <c:ptCount val="5"/>
                <c:pt idx="0">
                  <c:v>134739.29999999999</c:v>
                </c:pt>
                <c:pt idx="1">
                  <c:v>173796</c:v>
                </c:pt>
                <c:pt idx="2">
                  <c:v>176931</c:v>
                </c:pt>
                <c:pt idx="3">
                  <c:v>215652</c:v>
                </c:pt>
                <c:pt idx="4">
                  <c:v>332060</c:v>
                </c:pt>
              </c:numCache>
            </c:numRef>
          </c:val>
          <c:extLst>
            <c:ext xmlns:c16="http://schemas.microsoft.com/office/drawing/2014/chart" uri="{C3380CC4-5D6E-409C-BE32-E72D297353CC}">
              <c16:uniqueId val="{00000006-40BD-48EC-8506-31E591C724C2}"/>
            </c:ext>
          </c:extLst>
        </c:ser>
        <c:dLbls>
          <c:dLblPos val="outEnd"/>
          <c:showLegendKey val="0"/>
          <c:showVal val="1"/>
          <c:showCatName val="0"/>
          <c:showSerName val="0"/>
          <c:showPercent val="0"/>
          <c:showBubbleSize val="0"/>
        </c:dLbls>
        <c:gapWidth val="100"/>
        <c:axId val="463959240"/>
        <c:axId val="463960416"/>
      </c:barChart>
      <c:catAx>
        <c:axId val="463959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solidFill>
                <a:latin typeface="TH Sarabun New" panose="020B0500040200020003" pitchFamily="34" charset="-34"/>
                <a:ea typeface="+mn-ea"/>
                <a:cs typeface="TH Sarabun New" panose="020B0500040200020003" pitchFamily="34" charset="-34"/>
              </a:defRPr>
            </a:pPr>
            <a:endParaRPr lang="th-TH"/>
          </a:p>
        </c:txPr>
        <c:crossAx val="463960416"/>
        <c:crosses val="autoZero"/>
        <c:auto val="1"/>
        <c:lblAlgn val="ctr"/>
        <c:lblOffset val="0"/>
        <c:noMultiLvlLbl val="0"/>
      </c:catAx>
      <c:valAx>
        <c:axId val="463960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crossAx val="463959240"/>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TH Sarabun New" panose="020B0500040200020003" pitchFamily="34" charset="-34"/>
          <a:cs typeface="TH Sarabun New" panose="020B0500040200020003" pitchFamily="34" charset="-34"/>
        </a:defRPr>
      </a:pPr>
      <a:endParaRPr lang="th-T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80036998402615E-2"/>
          <c:y val="2.6433403312339631E-2"/>
          <c:w val="0.91762163284039822"/>
          <c:h val="0.84600678402125828"/>
        </c:manualLayout>
      </c:layout>
      <c:barChart>
        <c:barDir val="col"/>
        <c:grouping val="clustered"/>
        <c:varyColors val="0"/>
        <c:ser>
          <c:idx val="0"/>
          <c:order val="0"/>
          <c:tx>
            <c:strRef>
              <c:f>'My Series'!$B$2</c:f>
              <c:strCache>
                <c:ptCount val="1"/>
                <c:pt idx="0">
                  <c:v>Q1/2020</c:v>
                </c:pt>
              </c:strCache>
            </c:strRef>
          </c:tx>
          <c:spPr>
            <a:solidFill>
              <a:schemeClr val="accent1"/>
            </a:solidFill>
            <a:ln>
              <a:noFill/>
            </a:ln>
            <a:effectLst/>
          </c:spPr>
          <c:invertIfNegative val="0"/>
          <c:cat>
            <c:strRef>
              <c:f>'My Series'!$A$5:$A$28</c:f>
              <c:strCache>
                <c:ptCount val="23"/>
                <c:pt idx="0">
                  <c:v>Real GDP growth (YoY)</c:v>
                </c:pt>
                <c:pt idx="1">
                  <c:v>Agriculture</c:v>
                </c:pt>
                <c:pt idx="2">
                  <c:v>Industrial</c:v>
                </c:pt>
                <c:pt idx="3">
                  <c:v>Mining and Quarrying</c:v>
                </c:pt>
                <c:pt idx="4">
                  <c:v>Manufacturing</c:v>
                </c:pt>
                <c:pt idx="5">
                  <c:v>Electricity, Gas Stream,Air Conditioning Supply</c:v>
                </c:pt>
                <c:pt idx="6">
                  <c:v>Water Supply Sewerage, Waste, Remediation Activities</c:v>
                </c:pt>
                <c:pt idx="7">
                  <c:v>Services</c:v>
                </c:pt>
                <c:pt idx="8">
                  <c:v>Construction</c:v>
                </c:pt>
                <c:pt idx="9">
                  <c:v>Wholesale, Repair of Vehicles &amp; Household Goods</c:v>
                </c:pt>
                <c:pt idx="10">
                  <c:v>Transport &amp; Storage</c:v>
                </c:pt>
                <c:pt idx="11">
                  <c:v>Accommodation &amp; Food Service</c:v>
                </c:pt>
                <c:pt idx="12">
                  <c:v>Information and Communications</c:v>
                </c:pt>
                <c:pt idx="13">
                  <c:v>Financial &amp; Insurance</c:v>
                </c:pt>
                <c:pt idx="14">
                  <c:v>Real Estate Activities</c:v>
                </c:pt>
                <c:pt idx="15">
                  <c:v>Professional Scientific &amp; Technical</c:v>
                </c:pt>
                <c:pt idx="16">
                  <c:v>Administrative &amp; Support Service</c:v>
                </c:pt>
                <c:pt idx="17">
                  <c:v>Public Admin &amp; Defence, Social Security</c:v>
                </c:pt>
                <c:pt idx="18">
                  <c:v>Education</c:v>
                </c:pt>
                <c:pt idx="19">
                  <c:v>Health and Social Work</c:v>
                </c:pt>
                <c:pt idx="20">
                  <c:v>Art Entertainment &amp; Recreation</c:v>
                </c:pt>
                <c:pt idx="21">
                  <c:v>Other Service Activities</c:v>
                </c:pt>
                <c:pt idx="22">
                  <c:v>Private Households with Employed Persons</c:v>
                </c:pt>
              </c:strCache>
            </c:strRef>
          </c:cat>
          <c:val>
            <c:numRef>
              <c:f>'My Series'!$B$5:$B$28</c:f>
              <c:numCache>
                <c:formatCode>0.0%</c:formatCode>
                <c:ptCount val="23"/>
                <c:pt idx="0">
                  <c:v>-1.9730263416607219E-2</c:v>
                </c:pt>
                <c:pt idx="1">
                  <c:v>-9.8187950030363513E-2</c:v>
                </c:pt>
                <c:pt idx="2">
                  <c:v>-1.8585795466506183E-2</c:v>
                </c:pt>
                <c:pt idx="3">
                  <c:v>2.1756462271672383E-2</c:v>
                </c:pt>
                <c:pt idx="4">
                  <c:v>-2.5816886197111533E-2</c:v>
                </c:pt>
                <c:pt idx="5">
                  <c:v>1.072386058981234E-2</c:v>
                </c:pt>
                <c:pt idx="6">
                  <c:v>1.7552334943639281E-2</c:v>
                </c:pt>
                <c:pt idx="7">
                  <c:v>-9.4469886361094879E-3</c:v>
                </c:pt>
                <c:pt idx="8">
                  <c:v>-9.9166272997714633E-2</c:v>
                </c:pt>
                <c:pt idx="9">
                  <c:v>4.8206703898889591E-2</c:v>
                </c:pt>
                <c:pt idx="10">
                  <c:v>-5.9706900716643863E-2</c:v>
                </c:pt>
                <c:pt idx="11">
                  <c:v>-0.23259850242158098</c:v>
                </c:pt>
                <c:pt idx="12">
                  <c:v>3.2449705539401741E-2</c:v>
                </c:pt>
                <c:pt idx="13">
                  <c:v>4.4877486733895688E-2</c:v>
                </c:pt>
                <c:pt idx="14">
                  <c:v>1.7151428814023095E-2</c:v>
                </c:pt>
                <c:pt idx="15">
                  <c:v>2.0917980520616553E-2</c:v>
                </c:pt>
                <c:pt idx="16">
                  <c:v>-6.0267277917135154E-2</c:v>
                </c:pt>
                <c:pt idx="17">
                  <c:v>4.171669123569588E-3</c:v>
                </c:pt>
                <c:pt idx="18">
                  <c:v>1.620119795049435E-2</c:v>
                </c:pt>
                <c:pt idx="19">
                  <c:v>2.515293505141214E-2</c:v>
                </c:pt>
                <c:pt idx="20">
                  <c:v>8.6409395973154446E-2</c:v>
                </c:pt>
                <c:pt idx="21">
                  <c:v>1.3202620818759447E-2</c:v>
                </c:pt>
                <c:pt idx="22">
                  <c:v>3.1615925058547933E-2</c:v>
                </c:pt>
              </c:numCache>
            </c:numRef>
          </c:val>
          <c:extLst>
            <c:ext xmlns:c16="http://schemas.microsoft.com/office/drawing/2014/chart" uri="{C3380CC4-5D6E-409C-BE32-E72D297353CC}">
              <c16:uniqueId val="{00000000-A142-41DF-982D-B5375646DD0E}"/>
            </c:ext>
          </c:extLst>
        </c:ser>
        <c:ser>
          <c:idx val="1"/>
          <c:order val="1"/>
          <c:tx>
            <c:strRef>
              <c:f>'My Series'!$C$2</c:f>
              <c:strCache>
                <c:ptCount val="1"/>
              </c:strCache>
            </c:strRef>
          </c:tx>
          <c:spPr>
            <a:solidFill>
              <a:schemeClr val="accent2"/>
            </a:solidFill>
            <a:ln>
              <a:noFill/>
            </a:ln>
            <a:effectLst/>
          </c:spPr>
          <c:invertIfNegative val="0"/>
          <c:cat>
            <c:strRef>
              <c:f>'My Series'!$A$5:$A$28</c:f>
              <c:strCache>
                <c:ptCount val="24"/>
                <c:pt idx="0">
                  <c:v>Real GDP growth (YoY)</c:v>
                </c:pt>
                <c:pt idx="1">
                  <c:v>Agriculture</c:v>
                </c:pt>
                <c:pt idx="2">
                  <c:v>Non Agriculture</c:v>
                </c:pt>
                <c:pt idx="3">
                  <c:v>Industrial</c:v>
                </c:pt>
                <c:pt idx="4">
                  <c:v>Mining and Quarrying</c:v>
                </c:pt>
                <c:pt idx="5">
                  <c:v>Manufacturing</c:v>
                </c:pt>
                <c:pt idx="6">
                  <c:v>Electricity, Gas Stream,Air Conditioning Supply</c:v>
                </c:pt>
                <c:pt idx="7">
                  <c:v>Water Supply Sewerage, Waste, Remediation Activities</c:v>
                </c:pt>
                <c:pt idx="8">
                  <c:v>Services</c:v>
                </c:pt>
                <c:pt idx="9">
                  <c:v>Construction</c:v>
                </c:pt>
                <c:pt idx="10">
                  <c:v>Wholesale, Repair of Vehicles &amp; Household Goods</c:v>
                </c:pt>
                <c:pt idx="11">
                  <c:v>Transport &amp; Storage</c:v>
                </c:pt>
                <c:pt idx="12">
                  <c:v>Accommodation &amp; Food Service</c:v>
                </c:pt>
                <c:pt idx="13">
                  <c:v>Information and Communications</c:v>
                </c:pt>
                <c:pt idx="14">
                  <c:v>Financial &amp; Insurance</c:v>
                </c:pt>
                <c:pt idx="15">
                  <c:v>Real Estate Activities</c:v>
                </c:pt>
                <c:pt idx="16">
                  <c:v>Professional Scientific &amp; Technical</c:v>
                </c:pt>
                <c:pt idx="17">
                  <c:v>Administrative &amp; Support Service</c:v>
                </c:pt>
                <c:pt idx="18">
                  <c:v>Public Admin &amp; Defence, Social Security</c:v>
                </c:pt>
                <c:pt idx="19">
                  <c:v>Education</c:v>
                </c:pt>
                <c:pt idx="20">
                  <c:v>Health and Social Work</c:v>
                </c:pt>
                <c:pt idx="21">
                  <c:v>Art Entertainment &amp; Recreation</c:v>
                </c:pt>
                <c:pt idx="22">
                  <c:v>Other Service Activities</c:v>
                </c:pt>
                <c:pt idx="23">
                  <c:v>Private Households with Employed Persons</c:v>
                </c:pt>
              </c:strCache>
            </c:strRef>
          </c:cat>
          <c:val>
            <c:numRef>
              <c:f>'My Series'!$C$5:$C$28</c:f>
            </c:numRef>
          </c:val>
          <c:extLst>
            <c:ext xmlns:c16="http://schemas.microsoft.com/office/drawing/2014/chart" uri="{C3380CC4-5D6E-409C-BE32-E72D297353CC}">
              <c16:uniqueId val="{00000001-A142-41DF-982D-B5375646DD0E}"/>
            </c:ext>
          </c:extLst>
        </c:ser>
        <c:ser>
          <c:idx val="2"/>
          <c:order val="2"/>
          <c:tx>
            <c:strRef>
              <c:f>'My Series'!$D$2</c:f>
              <c:strCache>
                <c:ptCount val="1"/>
                <c:pt idx="0">
                  <c:v>Q2/2020</c:v>
                </c:pt>
              </c:strCache>
            </c:strRef>
          </c:tx>
          <c:spPr>
            <a:solidFill>
              <a:schemeClr val="accent6"/>
            </a:solidFill>
            <a:ln>
              <a:noFill/>
            </a:ln>
            <a:effectLst/>
          </c:spPr>
          <c:invertIfNegative val="0"/>
          <c:dLbls>
            <c:dLbl>
              <c:idx val="0"/>
              <c:layout>
                <c:manualLayout>
                  <c:x val="-3.809011942302167E-3"/>
                  <c:y val="-6.7711953080742446E-2"/>
                </c:manualLayout>
              </c:layout>
              <c:spPr>
                <a:noFill/>
                <a:ln>
                  <a:solidFill>
                    <a:srgbClr val="C00000"/>
                  </a:solidFill>
                  <a:prstDash val="sysDash"/>
                </a:ln>
                <a:effectLst/>
              </c:spPr>
              <c:txPr>
                <a:bodyPr rot="0" spcFirstLastPara="1" vertOverflow="ellipsis" vert="horz" wrap="square" anchor="ctr" anchorCtr="1"/>
                <a:lstStyle/>
                <a:p>
                  <a:pPr>
                    <a:defRPr sz="1200" b="1" i="0" u="none" strike="noStrike" kern="1200" baseline="0">
                      <a:solidFill>
                        <a:schemeClr val="accent3">
                          <a:lumMod val="75000"/>
                        </a:schemeClr>
                      </a:solidFill>
                      <a:latin typeface="TH Sarabun New" panose="020B0500040200020003" pitchFamily="34" charset="-34"/>
                      <a:ea typeface="+mn-ea"/>
                      <a:cs typeface="TH Sarabun New" panose="020B0500040200020003" pitchFamily="34" charset="-34"/>
                    </a:defRPr>
                  </a:pPr>
                  <a:endParaRPr lang="th-TH"/>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42-41DF-982D-B5375646DD0E}"/>
                </c:ext>
              </c:extLst>
            </c:dLbl>
            <c:dLbl>
              <c:idx val="1"/>
              <c:layout>
                <c:manualLayout>
                  <c:x val="-9.5225298557554353E-3"/>
                  <c:y val="-4.4013196041187641E-2"/>
                </c:manualLayout>
              </c:layout>
              <c:spPr>
                <a:noFill/>
                <a:ln>
                  <a:solidFill>
                    <a:srgbClr val="FF0000"/>
                  </a:solidFill>
                  <a:prstDash val="sysDash"/>
                </a:ln>
                <a:effectLst/>
              </c:spPr>
              <c:txPr>
                <a:bodyPr rot="0" spcFirstLastPara="1" vertOverflow="ellipsis" vert="horz" wrap="square" anchor="ctr" anchorCtr="1"/>
                <a:lstStyle/>
                <a:p>
                  <a:pPr>
                    <a:defRPr sz="1200" b="1" i="0" u="none" strike="noStrike" kern="1200" baseline="0">
                      <a:solidFill>
                        <a:schemeClr val="accent3">
                          <a:lumMod val="75000"/>
                        </a:schemeClr>
                      </a:solidFill>
                      <a:latin typeface="TH Sarabun New" panose="020B0500040200020003" pitchFamily="34" charset="-34"/>
                      <a:ea typeface="+mn-ea"/>
                      <a:cs typeface="TH Sarabun New" panose="020B0500040200020003" pitchFamily="34" charset="-34"/>
                    </a:defRPr>
                  </a:pPr>
                  <a:endParaRPr lang="th-TH"/>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42-41DF-982D-B5375646DD0E}"/>
                </c:ext>
              </c:extLst>
            </c:dLbl>
            <c:dLbl>
              <c:idx val="3"/>
              <c:layout>
                <c:manualLayout>
                  <c:x val="1.9045059711510486E-3"/>
                  <c:y val="2.370008997300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42-41DF-982D-B5375646DD0E}"/>
                </c:ext>
              </c:extLst>
            </c:dLbl>
            <c:dLbl>
              <c:idx val="5"/>
              <c:layout>
                <c:manualLayout>
                  <c:x val="0"/>
                  <c:y val="2.3699823386317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42-41DF-982D-B5375646DD0E}"/>
                </c:ext>
              </c:extLst>
            </c:dLbl>
            <c:dLbl>
              <c:idx val="10"/>
              <c:spPr>
                <a:noFill/>
                <a:ln>
                  <a:solidFill>
                    <a:srgbClr val="C00000"/>
                  </a:solidFill>
                  <a:prstDash val="sysDash"/>
                </a:ln>
                <a:effectLst/>
              </c:spPr>
              <c:txPr>
                <a:bodyPr rot="0" spcFirstLastPara="1" vertOverflow="ellipsis" vert="horz" wrap="square" anchor="ctr" anchorCtr="1"/>
                <a:lstStyle/>
                <a:p>
                  <a:pPr>
                    <a:defRPr sz="1200" b="1" i="0" u="none" strike="noStrike" kern="1200" baseline="0">
                      <a:solidFill>
                        <a:schemeClr val="accent3">
                          <a:lumMod val="75000"/>
                        </a:schemeClr>
                      </a:solidFill>
                      <a:latin typeface="TH Sarabun New" panose="020B0500040200020003" pitchFamily="34" charset="-34"/>
                      <a:ea typeface="+mn-ea"/>
                      <a:cs typeface="TH Sarabun New" panose="020B0500040200020003" pitchFamily="34" charset="-34"/>
                    </a:defRPr>
                  </a:pPr>
                  <a:endParaRPr lang="th-TH"/>
                </a:p>
              </c:txPr>
              <c:showLegendKey val="0"/>
              <c:showVal val="1"/>
              <c:showCatName val="0"/>
              <c:showSerName val="0"/>
              <c:showPercent val="0"/>
              <c:showBubbleSize val="0"/>
              <c:extLst>
                <c:ext xmlns:c16="http://schemas.microsoft.com/office/drawing/2014/chart" uri="{C3380CC4-5D6E-409C-BE32-E72D297353CC}">
                  <c16:uniqueId val="{00000006-A142-41DF-982D-B5375646DD0E}"/>
                </c:ext>
              </c:extLst>
            </c:dLbl>
            <c:dLbl>
              <c:idx val="11"/>
              <c:spPr>
                <a:noFill/>
                <a:ln>
                  <a:solidFill>
                    <a:srgbClr val="C00000"/>
                  </a:solidFill>
                  <a:prstDash val="sysDash"/>
                </a:ln>
                <a:effectLst/>
              </c:spPr>
              <c:txPr>
                <a:bodyPr rot="0" spcFirstLastPara="1" vertOverflow="ellipsis" vert="horz" wrap="square" anchor="ctr" anchorCtr="1"/>
                <a:lstStyle/>
                <a:p>
                  <a:pPr>
                    <a:defRPr sz="1200" b="1" i="0" u="none" strike="noStrike" kern="1200" baseline="0">
                      <a:solidFill>
                        <a:schemeClr val="accent3">
                          <a:lumMod val="75000"/>
                        </a:schemeClr>
                      </a:solidFill>
                      <a:latin typeface="TH Sarabun New" panose="020B0500040200020003" pitchFamily="34" charset="-34"/>
                      <a:ea typeface="+mn-ea"/>
                      <a:cs typeface="TH Sarabun New" panose="020B0500040200020003" pitchFamily="34" charset="-34"/>
                    </a:defRPr>
                  </a:pPr>
                  <a:endParaRPr lang="th-TH"/>
                </a:p>
              </c:txPr>
              <c:showLegendKey val="0"/>
              <c:showVal val="1"/>
              <c:showCatName val="0"/>
              <c:showSerName val="0"/>
              <c:showPercent val="0"/>
              <c:showBubbleSize val="0"/>
              <c:extLst>
                <c:ext xmlns:c16="http://schemas.microsoft.com/office/drawing/2014/chart" uri="{C3380CC4-5D6E-409C-BE32-E72D297353CC}">
                  <c16:uniqueId val="{00000007-A142-41DF-982D-B5375646DD0E}"/>
                </c:ext>
              </c:extLst>
            </c:dLbl>
            <c:dLbl>
              <c:idx val="20"/>
              <c:spPr>
                <a:noFill/>
                <a:ln>
                  <a:solidFill>
                    <a:srgbClr val="C00000"/>
                  </a:solidFill>
                  <a:prstDash val="sysDash"/>
                </a:ln>
                <a:effectLst/>
              </c:spPr>
              <c:txPr>
                <a:bodyPr rot="0" spcFirstLastPara="1" vertOverflow="ellipsis" vert="horz" wrap="square" anchor="ctr" anchorCtr="1"/>
                <a:lstStyle/>
                <a:p>
                  <a:pPr>
                    <a:defRPr sz="1200" b="1" i="0" u="none" strike="noStrike" kern="1200" baseline="0">
                      <a:solidFill>
                        <a:schemeClr val="accent3">
                          <a:lumMod val="75000"/>
                        </a:schemeClr>
                      </a:solidFill>
                      <a:latin typeface="TH Sarabun New" panose="020B0500040200020003" pitchFamily="34" charset="-34"/>
                      <a:ea typeface="+mn-ea"/>
                      <a:cs typeface="TH Sarabun New" panose="020B0500040200020003" pitchFamily="34" charset="-34"/>
                    </a:defRPr>
                  </a:pPr>
                  <a:endParaRPr lang="th-TH"/>
                </a:p>
              </c:txPr>
              <c:showLegendKey val="0"/>
              <c:showVal val="1"/>
              <c:showCatName val="0"/>
              <c:showSerName val="0"/>
              <c:showPercent val="0"/>
              <c:showBubbleSize val="0"/>
              <c:extLst>
                <c:ext xmlns:c16="http://schemas.microsoft.com/office/drawing/2014/chart" uri="{C3380CC4-5D6E-409C-BE32-E72D297353CC}">
                  <c16:uniqueId val="{00000008-A142-41DF-982D-B5375646DD0E}"/>
                </c:ext>
              </c:extLst>
            </c:dLbl>
            <c:dLbl>
              <c:idx val="22"/>
              <c:layout>
                <c:manualLayout>
                  <c:x val="0"/>
                  <c:y val="1.3542603885501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42-41DF-982D-B5375646DD0E}"/>
                </c:ext>
              </c:extLst>
            </c:dLbl>
            <c:spPr>
              <a:noFill/>
              <a:ln>
                <a:noFill/>
              </a:ln>
              <a:effectLst/>
            </c:spPr>
            <c:txPr>
              <a:bodyPr rot="0" spcFirstLastPara="1" vertOverflow="ellipsis" vert="horz" wrap="square" anchor="ctr" anchorCtr="1"/>
              <a:lstStyle/>
              <a:p>
                <a:pPr>
                  <a:defRPr sz="1200" b="1" i="0" u="none" strike="noStrike" kern="1200" baseline="0">
                    <a:solidFill>
                      <a:schemeClr val="accent3">
                        <a:lumMod val="75000"/>
                      </a:schemeClr>
                    </a:solidFill>
                    <a:latin typeface="TH Sarabun New" panose="020B0500040200020003" pitchFamily="34" charset="-34"/>
                    <a:ea typeface="+mn-ea"/>
                    <a:cs typeface="TH Sarabun New" panose="020B0500040200020003" pitchFamily="34" charset="-34"/>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 Series'!$A$5:$A$28</c:f>
              <c:strCache>
                <c:ptCount val="23"/>
                <c:pt idx="0">
                  <c:v>Real GDP growth (YoY)</c:v>
                </c:pt>
                <c:pt idx="1">
                  <c:v>Agriculture</c:v>
                </c:pt>
                <c:pt idx="2">
                  <c:v>Industrial</c:v>
                </c:pt>
                <c:pt idx="3">
                  <c:v>Mining and Quarrying</c:v>
                </c:pt>
                <c:pt idx="4">
                  <c:v>Manufacturing</c:v>
                </c:pt>
                <c:pt idx="5">
                  <c:v>Electricity, Gas Stream,Air Conditioning Supply</c:v>
                </c:pt>
                <c:pt idx="6">
                  <c:v>Water Supply Sewerage, Waste, Remediation Activities</c:v>
                </c:pt>
                <c:pt idx="7">
                  <c:v>Services</c:v>
                </c:pt>
                <c:pt idx="8">
                  <c:v>Construction</c:v>
                </c:pt>
                <c:pt idx="9">
                  <c:v>Wholesale, Repair of Vehicles &amp; Household Goods</c:v>
                </c:pt>
                <c:pt idx="10">
                  <c:v>Transport &amp; Storage</c:v>
                </c:pt>
                <c:pt idx="11">
                  <c:v>Accommodation &amp; Food Service</c:v>
                </c:pt>
                <c:pt idx="12">
                  <c:v>Information and Communications</c:v>
                </c:pt>
                <c:pt idx="13">
                  <c:v>Financial &amp; Insurance</c:v>
                </c:pt>
                <c:pt idx="14">
                  <c:v>Real Estate Activities</c:v>
                </c:pt>
                <c:pt idx="15">
                  <c:v>Professional Scientific &amp; Technical</c:v>
                </c:pt>
                <c:pt idx="16">
                  <c:v>Administrative &amp; Support Service</c:v>
                </c:pt>
                <c:pt idx="17">
                  <c:v>Public Admin &amp; Defence, Social Security</c:v>
                </c:pt>
                <c:pt idx="18">
                  <c:v>Education</c:v>
                </c:pt>
                <c:pt idx="19">
                  <c:v>Health and Social Work</c:v>
                </c:pt>
                <c:pt idx="20">
                  <c:v>Art Entertainment &amp; Recreation</c:v>
                </c:pt>
                <c:pt idx="21">
                  <c:v>Other Service Activities</c:v>
                </c:pt>
                <c:pt idx="22">
                  <c:v>Private Households with Employed Persons</c:v>
                </c:pt>
              </c:strCache>
            </c:strRef>
          </c:cat>
          <c:val>
            <c:numRef>
              <c:f>'My Series'!$D$5:$D$28</c:f>
              <c:numCache>
                <c:formatCode>0.0%</c:formatCode>
                <c:ptCount val="23"/>
                <c:pt idx="0">
                  <c:v>-0.12159752318269823</c:v>
                </c:pt>
                <c:pt idx="1">
                  <c:v>-3.1601690934711102E-2</c:v>
                </c:pt>
                <c:pt idx="2">
                  <c:v>-0.14034315575555234</c:v>
                </c:pt>
                <c:pt idx="3">
                  <c:v>-0.13989082547873555</c:v>
                </c:pt>
                <c:pt idx="4">
                  <c:v>-0.14418373716166377</c:v>
                </c:pt>
                <c:pt idx="5">
                  <c:v>-0.13276228827537562</c:v>
                </c:pt>
                <c:pt idx="6">
                  <c:v>-1.4010378057820572E-2</c:v>
                </c:pt>
                <c:pt idx="7">
                  <c:v>-0.1232097682693305</c:v>
                </c:pt>
                <c:pt idx="8">
                  <c:v>7.3907298361749252E-2</c:v>
                </c:pt>
                <c:pt idx="9">
                  <c:v>-9.8413566190853508E-2</c:v>
                </c:pt>
                <c:pt idx="10">
                  <c:v>-0.38928607000962823</c:v>
                </c:pt>
                <c:pt idx="11">
                  <c:v>-0.50191110233818437</c:v>
                </c:pt>
                <c:pt idx="12">
                  <c:v>1.6502046847713059E-2</c:v>
                </c:pt>
                <c:pt idx="13">
                  <c:v>1.7339830787168609E-2</c:v>
                </c:pt>
                <c:pt idx="14">
                  <c:v>4.3800831636935378E-3</c:v>
                </c:pt>
                <c:pt idx="15">
                  <c:v>-8.5860417875798012E-2</c:v>
                </c:pt>
                <c:pt idx="16">
                  <c:v>-0.24987854966214729</c:v>
                </c:pt>
                <c:pt idx="17">
                  <c:v>2.1383395241441727E-2</c:v>
                </c:pt>
                <c:pt idx="18">
                  <c:v>2.4182487547823595E-3</c:v>
                </c:pt>
                <c:pt idx="19">
                  <c:v>-5.9541661521090972E-2</c:v>
                </c:pt>
                <c:pt idx="20">
                  <c:v>-0.46006216006216005</c:v>
                </c:pt>
                <c:pt idx="21">
                  <c:v>-0.14690307453170692</c:v>
                </c:pt>
                <c:pt idx="22">
                  <c:v>-0.11475409836065575</c:v>
                </c:pt>
              </c:numCache>
            </c:numRef>
          </c:val>
          <c:extLst>
            <c:ext xmlns:c16="http://schemas.microsoft.com/office/drawing/2014/chart" uri="{C3380CC4-5D6E-409C-BE32-E72D297353CC}">
              <c16:uniqueId val="{0000000A-A142-41DF-982D-B5375646DD0E}"/>
            </c:ext>
          </c:extLst>
        </c:ser>
        <c:ser>
          <c:idx val="3"/>
          <c:order val="3"/>
          <c:tx>
            <c:strRef>
              <c:f>'My Series'!$E$2</c:f>
              <c:strCache>
                <c:ptCount val="1"/>
              </c:strCache>
            </c:strRef>
          </c:tx>
          <c:spPr>
            <a:solidFill>
              <a:schemeClr val="accent4"/>
            </a:solidFill>
            <a:ln>
              <a:noFill/>
            </a:ln>
            <a:effectLst/>
          </c:spPr>
          <c:invertIfNegative val="0"/>
          <c:cat>
            <c:strRef>
              <c:f>'My Series'!$A$5:$A$28</c:f>
              <c:strCache>
                <c:ptCount val="24"/>
                <c:pt idx="0">
                  <c:v>Real GDP growth (YoY)</c:v>
                </c:pt>
                <c:pt idx="1">
                  <c:v>Agriculture</c:v>
                </c:pt>
                <c:pt idx="2">
                  <c:v>Non Agriculture</c:v>
                </c:pt>
                <c:pt idx="3">
                  <c:v>Industrial</c:v>
                </c:pt>
                <c:pt idx="4">
                  <c:v>Mining and Quarrying</c:v>
                </c:pt>
                <c:pt idx="5">
                  <c:v>Manufacturing</c:v>
                </c:pt>
                <c:pt idx="6">
                  <c:v>Electricity, Gas Stream,Air Conditioning Supply</c:v>
                </c:pt>
                <c:pt idx="7">
                  <c:v>Water Supply Sewerage, Waste, Remediation Activities</c:v>
                </c:pt>
                <c:pt idx="8">
                  <c:v>Services</c:v>
                </c:pt>
                <c:pt idx="9">
                  <c:v>Construction</c:v>
                </c:pt>
                <c:pt idx="10">
                  <c:v>Wholesale, Repair of Vehicles &amp; Household Goods</c:v>
                </c:pt>
                <c:pt idx="11">
                  <c:v>Transport &amp; Storage</c:v>
                </c:pt>
                <c:pt idx="12">
                  <c:v>Accommodation &amp; Food Service</c:v>
                </c:pt>
                <c:pt idx="13">
                  <c:v>Information and Communications</c:v>
                </c:pt>
                <c:pt idx="14">
                  <c:v>Financial &amp; Insurance</c:v>
                </c:pt>
                <c:pt idx="15">
                  <c:v>Real Estate Activities</c:v>
                </c:pt>
                <c:pt idx="16">
                  <c:v>Professional Scientific &amp; Technical</c:v>
                </c:pt>
                <c:pt idx="17">
                  <c:v>Administrative &amp; Support Service</c:v>
                </c:pt>
                <c:pt idx="18">
                  <c:v>Public Admin &amp; Defence, Social Security</c:v>
                </c:pt>
                <c:pt idx="19">
                  <c:v>Education</c:v>
                </c:pt>
                <c:pt idx="20">
                  <c:v>Health and Social Work</c:v>
                </c:pt>
                <c:pt idx="21">
                  <c:v>Art Entertainment &amp; Recreation</c:v>
                </c:pt>
                <c:pt idx="22">
                  <c:v>Other Service Activities</c:v>
                </c:pt>
                <c:pt idx="23">
                  <c:v>Private Households with Employed Persons</c:v>
                </c:pt>
              </c:strCache>
            </c:strRef>
          </c:cat>
          <c:val>
            <c:numRef>
              <c:f>'My Series'!$E$5:$E$28</c:f>
            </c:numRef>
          </c:val>
          <c:extLst>
            <c:ext xmlns:c16="http://schemas.microsoft.com/office/drawing/2014/chart" uri="{C3380CC4-5D6E-409C-BE32-E72D297353CC}">
              <c16:uniqueId val="{0000000B-A142-41DF-982D-B5375646DD0E}"/>
            </c:ext>
          </c:extLst>
        </c:ser>
        <c:dLbls>
          <c:showLegendKey val="0"/>
          <c:showVal val="0"/>
          <c:showCatName val="0"/>
          <c:showSerName val="0"/>
          <c:showPercent val="0"/>
          <c:showBubbleSize val="0"/>
        </c:dLbls>
        <c:gapWidth val="219"/>
        <c:overlap val="-27"/>
        <c:axId val="630323208"/>
        <c:axId val="630320912"/>
      </c:barChart>
      <c:catAx>
        <c:axId val="630323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crossAx val="630320912"/>
        <c:crosses val="autoZero"/>
        <c:auto val="1"/>
        <c:lblAlgn val="ctr"/>
        <c:lblOffset val="100"/>
        <c:noMultiLvlLbl val="0"/>
      </c:catAx>
      <c:valAx>
        <c:axId val="6303209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crossAx val="630323208"/>
        <c:crosses val="autoZero"/>
        <c:crossBetween val="between"/>
      </c:valAx>
      <c:spPr>
        <a:noFill/>
        <a:ln>
          <a:noFill/>
        </a:ln>
        <a:effectLst/>
      </c:spPr>
    </c:plotArea>
    <c:legend>
      <c:legendPos val="r"/>
      <c:layout>
        <c:manualLayout>
          <c:xMode val="edge"/>
          <c:yMode val="edge"/>
          <c:x val="0.89455995114867204"/>
          <c:y val="0.81331227298477127"/>
          <c:w val="8.6167498150979641E-2"/>
          <c:h val="0.1321982072045053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TH Sarabun New" panose="020B0500040200020003" pitchFamily="34" charset="-34"/>
          <a:cs typeface="TH Sarabun New" panose="020B0500040200020003" pitchFamily="34" charset="-34"/>
        </a:defRPr>
      </a:pPr>
      <a:endParaRPr lang="th-T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r>
              <a:rPr lang="en-US" sz="2000" b="1" dirty="0"/>
              <a:t>Export growth of agricultural product Jan – Apr 2020 </a:t>
            </a:r>
            <a:r>
              <a:rPr lang="en-US" sz="2000" b="1" dirty="0">
                <a:solidFill>
                  <a:schemeClr val="accent6"/>
                </a:solidFill>
              </a:rPr>
              <a:t>(Positive)</a:t>
            </a:r>
            <a:endParaRPr lang="th-TH" sz="2000" b="1" dirty="0">
              <a:solidFill>
                <a:schemeClr val="accent6"/>
              </a:solidFill>
            </a:endParaRPr>
          </a:p>
        </c:rich>
      </c:tx>
      <c:layout>
        <c:manualLayout>
          <c:xMode val="edge"/>
          <c:yMode val="edge"/>
          <c:x val="0.15181635782030992"/>
          <c:y val="2.7526614479288211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title>
    <c:autoTitleDeleted val="0"/>
    <c:plotArea>
      <c:layout>
        <c:manualLayout>
          <c:layoutTarget val="inner"/>
          <c:xMode val="edge"/>
          <c:yMode val="edge"/>
          <c:x val="9.0338746067829309E-2"/>
          <c:y val="0.23859077945402865"/>
          <c:w val="0.90966130237398424"/>
          <c:h val="0.36647749645080069"/>
        </c:manualLayout>
      </c:layout>
      <c:barChart>
        <c:barDir val="col"/>
        <c:grouping val="clustered"/>
        <c:varyColors val="0"/>
        <c:ser>
          <c:idx val="0"/>
          <c:order val="0"/>
          <c:tx>
            <c:strRef>
              <c:f>Sheet6!$N$29</c:f>
              <c:strCache>
                <c:ptCount val="1"/>
                <c:pt idx="0">
                  <c:v>Average growth for 6 years (2015-2020)</c:v>
                </c:pt>
              </c:strCache>
            </c:strRef>
          </c:tx>
          <c:spPr>
            <a:solidFill>
              <a:schemeClr val="accent1"/>
            </a:solidFill>
            <a:ln>
              <a:noFill/>
            </a:ln>
            <a:effectLst/>
          </c:spPr>
          <c:invertIfNegative val="0"/>
          <c:cat>
            <c:strRef>
              <c:f>Sheet6!$M$39:$M$43</c:f>
              <c:strCache>
                <c:ptCount val="5"/>
                <c:pt idx="0">
                  <c:v>Molasses</c:v>
                </c:pt>
                <c:pt idx="1">
                  <c:v>Soups and broths and preparations </c:v>
                </c:pt>
                <c:pt idx="2">
                  <c:v>Ice cream </c:v>
                </c:pt>
                <c:pt idx="3">
                  <c:v>Cocoa and cocoa preparations </c:v>
                </c:pt>
                <c:pt idx="4">
                  <c:v>chewing gum </c:v>
                </c:pt>
              </c:strCache>
            </c:strRef>
          </c:cat>
          <c:val>
            <c:numRef>
              <c:f>Sheet6!$N$39:$N$43</c:f>
              <c:numCache>
                <c:formatCode>0%</c:formatCode>
                <c:ptCount val="5"/>
                <c:pt idx="0">
                  <c:v>5.2727557973675253E-2</c:v>
                </c:pt>
                <c:pt idx="1">
                  <c:v>7.4558748696968602E-2</c:v>
                </c:pt>
                <c:pt idx="2">
                  <c:v>7.0317166547330653E-2</c:v>
                </c:pt>
                <c:pt idx="3">
                  <c:v>5.4878083562550632E-2</c:v>
                </c:pt>
                <c:pt idx="4">
                  <c:v>2.5810766752403274E-2</c:v>
                </c:pt>
              </c:numCache>
            </c:numRef>
          </c:val>
          <c:extLst>
            <c:ext xmlns:c16="http://schemas.microsoft.com/office/drawing/2014/chart" uri="{C3380CC4-5D6E-409C-BE32-E72D297353CC}">
              <c16:uniqueId val="{00000000-0238-4060-9D8A-EA5467FFC964}"/>
            </c:ext>
          </c:extLst>
        </c:ser>
        <c:ser>
          <c:idx val="1"/>
          <c:order val="1"/>
          <c:tx>
            <c:strRef>
              <c:f>Sheet6!$O$29</c:f>
              <c:strCache>
                <c:ptCount val="1"/>
                <c:pt idx="0">
                  <c:v>compared to 2019</c:v>
                </c:pt>
              </c:strCache>
            </c:strRef>
          </c:tx>
          <c:spPr>
            <a:solidFill>
              <a:schemeClr val="accent6"/>
            </a:solidFill>
            <a:ln>
              <a:solidFill>
                <a:schemeClr val="accent3"/>
              </a:solidFill>
            </a:ln>
            <a:effectLst/>
          </c:spPr>
          <c:invertIfNegative val="0"/>
          <c:cat>
            <c:strRef>
              <c:f>Sheet6!$M$39:$M$43</c:f>
              <c:strCache>
                <c:ptCount val="5"/>
                <c:pt idx="0">
                  <c:v>Molasses</c:v>
                </c:pt>
                <c:pt idx="1">
                  <c:v>Soups and broths and preparations </c:v>
                </c:pt>
                <c:pt idx="2">
                  <c:v>Ice cream </c:v>
                </c:pt>
                <c:pt idx="3">
                  <c:v>Cocoa and cocoa preparations </c:v>
                </c:pt>
                <c:pt idx="4">
                  <c:v>chewing gum </c:v>
                </c:pt>
              </c:strCache>
            </c:strRef>
          </c:cat>
          <c:val>
            <c:numRef>
              <c:f>Sheet6!$O$39:$O$43</c:f>
              <c:numCache>
                <c:formatCode>0%</c:formatCode>
                <c:ptCount val="5"/>
                <c:pt idx="0">
                  <c:v>0.23659217359483509</c:v>
                </c:pt>
                <c:pt idx="1">
                  <c:v>0.13527975728348141</c:v>
                </c:pt>
                <c:pt idx="2">
                  <c:v>0.12825296569437139</c:v>
                </c:pt>
                <c:pt idx="3">
                  <c:v>0.11281444838756993</c:v>
                </c:pt>
                <c:pt idx="4">
                  <c:v>0.10735608056589685</c:v>
                </c:pt>
              </c:numCache>
            </c:numRef>
          </c:val>
          <c:extLst>
            <c:ext xmlns:c16="http://schemas.microsoft.com/office/drawing/2014/chart" uri="{C3380CC4-5D6E-409C-BE32-E72D297353CC}">
              <c16:uniqueId val="{00000001-0238-4060-9D8A-EA5467FFC964}"/>
            </c:ext>
          </c:extLst>
        </c:ser>
        <c:dLbls>
          <c:showLegendKey val="0"/>
          <c:showVal val="0"/>
          <c:showCatName val="0"/>
          <c:showSerName val="0"/>
          <c:showPercent val="0"/>
          <c:showBubbleSize val="0"/>
        </c:dLbls>
        <c:gapWidth val="219"/>
        <c:overlap val="-27"/>
        <c:axId val="736069424"/>
        <c:axId val="695963600"/>
      </c:barChart>
      <c:catAx>
        <c:axId val="7360694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crossAx val="695963600"/>
        <c:crosses val="autoZero"/>
        <c:auto val="1"/>
        <c:lblAlgn val="ctr"/>
        <c:lblOffset val="100"/>
        <c:noMultiLvlLbl val="0"/>
      </c:catAx>
      <c:valAx>
        <c:axId val="695963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crossAx val="736069424"/>
        <c:crosses val="autoZero"/>
        <c:crossBetween val="between"/>
      </c:valAx>
      <c:spPr>
        <a:noFill/>
        <a:ln>
          <a:noFill/>
        </a:ln>
        <a:effectLst/>
      </c:spPr>
    </c:plotArea>
    <c:legend>
      <c:legendPos val="b"/>
      <c:layout>
        <c:manualLayout>
          <c:xMode val="edge"/>
          <c:yMode val="edge"/>
          <c:x val="0.11511648656908556"/>
          <c:y val="0.82058427226061414"/>
          <c:w val="0.76570908582782626"/>
          <c:h val="0.14730134756362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TH Sarabun New" panose="020B0500040200020003" pitchFamily="34" charset="-34"/>
          <a:cs typeface="TH Sarabun New" panose="020B0500040200020003" pitchFamily="34" charset="-34"/>
        </a:defRPr>
      </a:pPr>
      <a:endParaRPr lang="th-T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r>
              <a:rPr lang="en-US" sz="2000" b="1" dirty="0"/>
              <a:t>Export growth of agricultural product Jan – Apr 2020 </a:t>
            </a:r>
            <a:r>
              <a:rPr lang="en-US" sz="2000" b="1" dirty="0">
                <a:solidFill>
                  <a:srgbClr val="FF0000"/>
                </a:solidFill>
              </a:rPr>
              <a:t>(Negative)</a:t>
            </a:r>
            <a:endParaRPr lang="th-TH" sz="2000" b="1" dirty="0">
              <a:solidFill>
                <a:srgbClr val="FF0000"/>
              </a:solidFill>
            </a:endParaRPr>
          </a:p>
        </c:rich>
      </c:tx>
      <c:layout>
        <c:manualLayout>
          <c:xMode val="edge"/>
          <c:yMode val="edge"/>
          <c:x val="0.16102139323028475"/>
          <c:y val="9.137416729787267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title>
    <c:autoTitleDeleted val="0"/>
    <c:plotArea>
      <c:layout>
        <c:manualLayout>
          <c:layoutTarget val="inner"/>
          <c:xMode val="edge"/>
          <c:yMode val="edge"/>
          <c:x val="0.1015888965960364"/>
          <c:y val="0.31649504836737086"/>
          <c:w val="0.87664027310626114"/>
          <c:h val="0.34081205911740964"/>
        </c:manualLayout>
      </c:layout>
      <c:barChart>
        <c:barDir val="col"/>
        <c:grouping val="clustered"/>
        <c:varyColors val="0"/>
        <c:ser>
          <c:idx val="0"/>
          <c:order val="0"/>
          <c:tx>
            <c:strRef>
              <c:f>Sheet2!$C$20</c:f>
              <c:strCache>
                <c:ptCount val="1"/>
                <c:pt idx="0">
                  <c:v>Average growth for 6 years (2015-2020)</c:v>
                </c:pt>
              </c:strCache>
            </c:strRef>
          </c:tx>
          <c:spPr>
            <a:solidFill>
              <a:schemeClr val="accent1"/>
            </a:solidFill>
            <a:ln>
              <a:noFill/>
            </a:ln>
            <a:effectLst/>
          </c:spPr>
          <c:invertIfNegative val="0"/>
          <c:cat>
            <c:strRef>
              <c:f>Sheet2!$B$21:$B$25</c:f>
              <c:strCache>
                <c:ptCount val="5"/>
                <c:pt idx="0">
                  <c:v>Chilled boiled shrimp</c:v>
                </c:pt>
                <c:pt idx="1">
                  <c:v>Tobacco leave</c:v>
                </c:pt>
                <c:pt idx="2">
                  <c:v>Nuts</c:v>
                </c:pt>
                <c:pt idx="3">
                  <c:v>Egg</c:v>
                </c:pt>
                <c:pt idx="4">
                  <c:v>jellyfish</c:v>
                </c:pt>
              </c:strCache>
            </c:strRef>
          </c:cat>
          <c:val>
            <c:numRef>
              <c:f>Sheet2!$C$21:$C$25</c:f>
              <c:numCache>
                <c:formatCode>0%</c:formatCode>
                <c:ptCount val="5"/>
                <c:pt idx="0">
                  <c:v>1.7351300899603201</c:v>
                </c:pt>
                <c:pt idx="1">
                  <c:v>-0.14932231693624812</c:v>
                </c:pt>
                <c:pt idx="2">
                  <c:v>-0.1524762409467765</c:v>
                </c:pt>
                <c:pt idx="3">
                  <c:v>1.2507378412128354E-2</c:v>
                </c:pt>
                <c:pt idx="4">
                  <c:v>1.1293745845541165</c:v>
                </c:pt>
              </c:numCache>
            </c:numRef>
          </c:val>
          <c:extLst>
            <c:ext xmlns:c16="http://schemas.microsoft.com/office/drawing/2014/chart" uri="{C3380CC4-5D6E-409C-BE32-E72D297353CC}">
              <c16:uniqueId val="{00000000-0125-4CAB-882F-2DA6DA4FFC08}"/>
            </c:ext>
          </c:extLst>
        </c:ser>
        <c:ser>
          <c:idx val="1"/>
          <c:order val="1"/>
          <c:tx>
            <c:strRef>
              <c:f>Sheet2!$D$20</c:f>
              <c:strCache>
                <c:ptCount val="1"/>
                <c:pt idx="0">
                  <c:v>compared to 2019</c:v>
                </c:pt>
              </c:strCache>
            </c:strRef>
          </c:tx>
          <c:spPr>
            <a:solidFill>
              <a:srgbClr val="C00000"/>
            </a:solidFill>
            <a:ln>
              <a:noFill/>
            </a:ln>
            <a:effectLst/>
          </c:spPr>
          <c:invertIfNegative val="0"/>
          <c:cat>
            <c:strRef>
              <c:f>Sheet2!$B$21:$B$25</c:f>
              <c:strCache>
                <c:ptCount val="5"/>
                <c:pt idx="0">
                  <c:v>Chilled boiled shrimp</c:v>
                </c:pt>
                <c:pt idx="1">
                  <c:v>Tobacco leave</c:v>
                </c:pt>
                <c:pt idx="2">
                  <c:v>Nuts</c:v>
                </c:pt>
                <c:pt idx="3">
                  <c:v>Egg</c:v>
                </c:pt>
                <c:pt idx="4">
                  <c:v>jellyfish</c:v>
                </c:pt>
              </c:strCache>
            </c:strRef>
          </c:cat>
          <c:val>
            <c:numRef>
              <c:f>Sheet2!$D$21:$D$25</c:f>
              <c:numCache>
                <c:formatCode>0%</c:formatCode>
                <c:ptCount val="5"/>
                <c:pt idx="0">
                  <c:v>-1.047712720499252</c:v>
                </c:pt>
                <c:pt idx="1">
                  <c:v>-0.89711024145565621</c:v>
                </c:pt>
                <c:pt idx="2">
                  <c:v>-0.85858525312866296</c:v>
                </c:pt>
                <c:pt idx="3">
                  <c:v>-0.80322976727155748</c:v>
                </c:pt>
                <c:pt idx="4">
                  <c:v>-0.72531917071598706</c:v>
                </c:pt>
              </c:numCache>
            </c:numRef>
          </c:val>
          <c:extLst>
            <c:ext xmlns:c16="http://schemas.microsoft.com/office/drawing/2014/chart" uri="{C3380CC4-5D6E-409C-BE32-E72D297353CC}">
              <c16:uniqueId val="{00000001-0125-4CAB-882F-2DA6DA4FFC08}"/>
            </c:ext>
          </c:extLst>
        </c:ser>
        <c:dLbls>
          <c:showLegendKey val="0"/>
          <c:showVal val="0"/>
          <c:showCatName val="0"/>
          <c:showSerName val="0"/>
          <c:showPercent val="0"/>
          <c:showBubbleSize val="0"/>
        </c:dLbls>
        <c:gapWidth val="219"/>
        <c:overlap val="-27"/>
        <c:axId val="1146624176"/>
        <c:axId val="1210631808"/>
      </c:barChart>
      <c:catAx>
        <c:axId val="1146624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crossAx val="1210631808"/>
        <c:crosses val="autoZero"/>
        <c:auto val="1"/>
        <c:lblAlgn val="ctr"/>
        <c:lblOffset val="100"/>
        <c:noMultiLvlLbl val="0"/>
      </c:catAx>
      <c:valAx>
        <c:axId val="1210631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crossAx val="114662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H Sarabun New" panose="020B0500040200020003" pitchFamily="34" charset="-34"/>
              <a:ea typeface="+mn-ea"/>
              <a:cs typeface="TH Sarabun New" panose="020B0500040200020003" pitchFamily="34" charset="-34"/>
            </a:defRPr>
          </a:pPr>
          <a:endParaRPr lang="th-T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TH Sarabun New" panose="020B0500040200020003" pitchFamily="34" charset="-34"/>
          <a:cs typeface="TH Sarabun New" panose="020B0500040200020003" pitchFamily="34" charset="-34"/>
        </a:defRPr>
      </a:pPr>
      <a:endParaRPr lang="th-T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Sugarcane</c:v>
                </c:pt>
                <c:pt idx="1">
                  <c:v>Rice</c:v>
                </c:pt>
                <c:pt idx="2">
                  <c:v>Oil Palm</c:v>
                </c:pt>
                <c:pt idx="3">
                  <c:v>Rubber</c:v>
                </c:pt>
                <c:pt idx="4">
                  <c:v>Maize</c:v>
                </c:pt>
              </c:strCache>
            </c:strRef>
          </c:cat>
          <c:val>
            <c:numRef>
              <c:f>Sheet1!$B$2:$B$6</c:f>
              <c:numCache>
                <c:formatCode>General</c:formatCode>
                <c:ptCount val="5"/>
                <c:pt idx="0">
                  <c:v>74900000</c:v>
                </c:pt>
                <c:pt idx="1">
                  <c:v>31344603</c:v>
                </c:pt>
                <c:pt idx="2">
                  <c:v>16772430</c:v>
                </c:pt>
                <c:pt idx="3" formatCode="#,##0">
                  <c:v>4839952</c:v>
                </c:pt>
                <c:pt idx="4" formatCode="#,##0">
                  <c:v>4309480</c:v>
                </c:pt>
              </c:numCache>
            </c:numRef>
          </c:val>
          <c:extLst>
            <c:ext xmlns:c16="http://schemas.microsoft.com/office/drawing/2014/chart" uri="{C3380CC4-5D6E-409C-BE32-E72D297353CC}">
              <c16:uniqueId val="{00000000-08B8-44E1-9B7A-CE80FF159DAD}"/>
            </c:ext>
          </c:extLst>
        </c:ser>
        <c:ser>
          <c:idx val="1"/>
          <c:order val="1"/>
          <c:tx>
            <c:strRef>
              <c:f>Sheet1!$C$1</c:f>
              <c:strCache>
                <c:ptCount val="1"/>
                <c:pt idx="0">
                  <c:v>2020 (Forecast)</c:v>
                </c:pt>
              </c:strCache>
            </c:strRef>
          </c:tx>
          <c:spPr>
            <a:solidFill>
              <a:srgbClr val="7AB6DB"/>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Sugarcane</c:v>
                </c:pt>
                <c:pt idx="1">
                  <c:v>Rice</c:v>
                </c:pt>
                <c:pt idx="2">
                  <c:v>Oil Palm</c:v>
                </c:pt>
                <c:pt idx="3">
                  <c:v>Rubber</c:v>
                </c:pt>
                <c:pt idx="4">
                  <c:v>Maize</c:v>
                </c:pt>
              </c:strCache>
            </c:strRef>
          </c:cat>
          <c:val>
            <c:numRef>
              <c:f>Sheet1!$C$2:$C$6</c:f>
              <c:numCache>
                <c:formatCode>#,##0</c:formatCode>
                <c:ptCount val="5"/>
                <c:pt idx="0">
                  <c:v>74400000</c:v>
                </c:pt>
                <c:pt idx="1">
                  <c:v>29288956</c:v>
                </c:pt>
                <c:pt idx="2">
                  <c:v>17281004</c:v>
                </c:pt>
                <c:pt idx="3">
                  <c:v>4908184</c:v>
                </c:pt>
                <c:pt idx="4">
                  <c:v>4669805</c:v>
                </c:pt>
              </c:numCache>
            </c:numRef>
          </c:val>
          <c:extLst>
            <c:ext xmlns:c16="http://schemas.microsoft.com/office/drawing/2014/chart" uri="{C3380CC4-5D6E-409C-BE32-E72D297353CC}">
              <c16:uniqueId val="{00000001-08B8-44E1-9B7A-CE80FF159DAD}"/>
            </c:ext>
          </c:extLst>
        </c:ser>
        <c:dLbls>
          <c:dLblPos val="outEnd"/>
          <c:showLegendKey val="0"/>
          <c:showVal val="1"/>
          <c:showCatName val="0"/>
          <c:showSerName val="0"/>
          <c:showPercent val="0"/>
          <c:showBubbleSize val="0"/>
        </c:dLbls>
        <c:gapWidth val="100"/>
        <c:overlap val="-10"/>
        <c:axId val="463989424"/>
        <c:axId val="463990208"/>
      </c:barChart>
      <c:catAx>
        <c:axId val="463989424"/>
        <c:scaling>
          <c:orientation val="minMax"/>
        </c:scaling>
        <c:delete val="0"/>
        <c:axPos val="b"/>
        <c:numFmt formatCode="#,##0.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TH Sarabun New" panose="020B0500040200020003" pitchFamily="34" charset="-34"/>
                <a:ea typeface="+mn-ea"/>
                <a:cs typeface="TH Sarabun New" panose="020B0500040200020003" pitchFamily="34" charset="-34"/>
              </a:defRPr>
            </a:pPr>
            <a:endParaRPr lang="th-TH"/>
          </a:p>
        </c:txPr>
        <c:crossAx val="463990208"/>
        <c:crosses val="autoZero"/>
        <c:auto val="1"/>
        <c:lblAlgn val="ctr"/>
        <c:lblOffset val="100"/>
        <c:noMultiLvlLbl val="0"/>
      </c:catAx>
      <c:valAx>
        <c:axId val="463990208"/>
        <c:scaling>
          <c:orientation val="minMax"/>
          <c:max val="100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crossAx val="463989424"/>
        <c:crosses val="autoZero"/>
        <c:crossBetween val="between"/>
        <c:dispUnits>
          <c:builtInUnit val="millions"/>
        </c:dispUnits>
      </c:valAx>
      <c:spPr>
        <a:noFill/>
        <a:ln>
          <a:noFill/>
        </a:ln>
        <a:effectLst/>
      </c:spPr>
    </c:plotArea>
    <c:legend>
      <c:legendPos val="t"/>
      <c:layout>
        <c:manualLayout>
          <c:xMode val="edge"/>
          <c:yMode val="edge"/>
          <c:x val="0.62273282963090937"/>
          <c:y val="0.225352839715978"/>
          <c:w val="0.33387999872120683"/>
          <c:h val="0.123087495216091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TH Sarabun New" panose="020B0500040200020003" pitchFamily="34" charset="-34"/>
          <a:cs typeface="TH Sarabun New" panose="020B0500040200020003" pitchFamily="34" charset="-34"/>
        </a:defRPr>
      </a:pPr>
      <a:endParaRPr lang="th-TH"/>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47685185185191E-2"/>
          <c:y val="0.14216977599917135"/>
          <c:w val="0.87851435185185189"/>
          <c:h val="0.66720358817823411"/>
        </c:manualLayout>
      </c:layout>
      <c:barChart>
        <c:barDir val="col"/>
        <c:grouping val="stacked"/>
        <c:varyColors val="0"/>
        <c:ser>
          <c:idx val="0"/>
          <c:order val="0"/>
          <c:tx>
            <c:strRef>
              <c:f>Sheet1!$F$2</c:f>
              <c:strCache>
                <c:ptCount val="1"/>
                <c:pt idx="0">
                  <c:v>Price</c:v>
                </c:pt>
              </c:strCache>
            </c:strRef>
          </c:tx>
          <c:spPr>
            <a:solidFill>
              <a:srgbClr val="79B6DB"/>
            </a:solidFill>
            <a:ln>
              <a:noFill/>
            </a:ln>
            <a:effectLst/>
          </c:spPr>
          <c:invertIfNegative val="0"/>
          <c:cat>
            <c:strRef>
              <c:f>Sheet1!$A$3:$A$13</c:f>
              <c:strCache>
                <c:ptCount val="9"/>
                <c:pt idx="0">
                  <c:v>Total</c:v>
                </c:pt>
                <c:pt idx="1">
                  <c:v>Fruits</c:v>
                </c:pt>
                <c:pt idx="2">
                  <c:v>Fowl</c:v>
                </c:pt>
                <c:pt idx="3">
                  <c:v>Swine</c:v>
                </c:pt>
                <c:pt idx="4">
                  <c:v>Sugar
cane</c:v>
                </c:pt>
                <c:pt idx="5">
                  <c:v>Rubber</c:v>
                </c:pt>
                <c:pt idx="6">
                  <c:v>Cassava</c:v>
                </c:pt>
                <c:pt idx="7">
                  <c:v>Shrimp</c:v>
                </c:pt>
                <c:pt idx="8">
                  <c:v>Paddy</c:v>
                </c:pt>
              </c:strCache>
            </c:strRef>
          </c:cat>
          <c:val>
            <c:numRef>
              <c:f>Sheet1!$F$3:$F$13</c:f>
              <c:numCache>
                <c:formatCode>0.0</c:formatCode>
                <c:ptCount val="9"/>
                <c:pt idx="0">
                  <c:v>5.3206491491950336</c:v>
                </c:pt>
                <c:pt idx="1">
                  <c:v>17.04086771140183</c:v>
                </c:pt>
                <c:pt idx="2">
                  <c:v>2.1553243916028419</c:v>
                </c:pt>
                <c:pt idx="3">
                  <c:v>0.81732825668858755</c:v>
                </c:pt>
                <c:pt idx="4">
                  <c:v>12.164303564961321</c:v>
                </c:pt>
                <c:pt idx="5">
                  <c:v>-16.713913076024213</c:v>
                </c:pt>
                <c:pt idx="6">
                  <c:v>-12.538810451169669</c:v>
                </c:pt>
                <c:pt idx="7">
                  <c:v>-10.369981279956198</c:v>
                </c:pt>
                <c:pt idx="8">
                  <c:v>9.5241020077756922</c:v>
                </c:pt>
              </c:numCache>
            </c:numRef>
          </c:val>
          <c:extLst>
            <c:ext xmlns:c16="http://schemas.microsoft.com/office/drawing/2014/chart" uri="{C3380CC4-5D6E-409C-BE32-E72D297353CC}">
              <c16:uniqueId val="{00000000-DDE1-42DD-82FE-3C9A25C67534}"/>
            </c:ext>
          </c:extLst>
        </c:ser>
        <c:ser>
          <c:idx val="1"/>
          <c:order val="1"/>
          <c:tx>
            <c:strRef>
              <c:f>Sheet1!$G$2</c:f>
              <c:strCache>
                <c:ptCount val="1"/>
                <c:pt idx="0">
                  <c:v>Production</c:v>
                </c:pt>
              </c:strCache>
            </c:strRef>
          </c:tx>
          <c:spPr>
            <a:solidFill>
              <a:schemeClr val="accent3"/>
            </a:solidFill>
            <a:ln>
              <a:noFill/>
            </a:ln>
            <a:effectLst/>
          </c:spPr>
          <c:invertIfNegative val="0"/>
          <c:cat>
            <c:strRef>
              <c:f>Sheet1!$A$3:$A$13</c:f>
              <c:strCache>
                <c:ptCount val="9"/>
                <c:pt idx="0">
                  <c:v>Total</c:v>
                </c:pt>
                <c:pt idx="1">
                  <c:v>Fruits</c:v>
                </c:pt>
                <c:pt idx="2">
                  <c:v>Fowl</c:v>
                </c:pt>
                <c:pt idx="3">
                  <c:v>Swine</c:v>
                </c:pt>
                <c:pt idx="4">
                  <c:v>Sugar
cane</c:v>
                </c:pt>
                <c:pt idx="5">
                  <c:v>Rubber</c:v>
                </c:pt>
                <c:pt idx="6">
                  <c:v>Cassava</c:v>
                </c:pt>
                <c:pt idx="7">
                  <c:v>Shrimp</c:v>
                </c:pt>
                <c:pt idx="8">
                  <c:v>Paddy</c:v>
                </c:pt>
              </c:strCache>
            </c:strRef>
          </c:cat>
          <c:val>
            <c:numRef>
              <c:f>Sheet1!$G$3:$G$13</c:f>
              <c:numCache>
                <c:formatCode>0.0</c:formatCode>
                <c:ptCount val="9"/>
                <c:pt idx="0">
                  <c:v>-6.6509906524917177</c:v>
                </c:pt>
                <c:pt idx="1">
                  <c:v>2.42034361394039</c:v>
                </c:pt>
                <c:pt idx="2">
                  <c:v>6.9786071247665005</c:v>
                </c:pt>
                <c:pt idx="3">
                  <c:v>0.50571322737427149</c:v>
                </c:pt>
                <c:pt idx="4">
                  <c:v>-13.541735195486027</c:v>
                </c:pt>
                <c:pt idx="5">
                  <c:v>1.1033040127591098</c:v>
                </c:pt>
                <c:pt idx="6">
                  <c:v>-4.9156247145344834</c:v>
                </c:pt>
                <c:pt idx="7">
                  <c:v>-12.168774670299698</c:v>
                </c:pt>
                <c:pt idx="8">
                  <c:v>-35.465687148554636</c:v>
                </c:pt>
              </c:numCache>
            </c:numRef>
          </c:val>
          <c:extLst>
            <c:ext xmlns:c16="http://schemas.microsoft.com/office/drawing/2014/chart" uri="{C3380CC4-5D6E-409C-BE32-E72D297353CC}">
              <c16:uniqueId val="{00000001-DDE1-42DD-82FE-3C9A25C67534}"/>
            </c:ext>
          </c:extLst>
        </c:ser>
        <c:dLbls>
          <c:showLegendKey val="0"/>
          <c:showVal val="0"/>
          <c:showCatName val="0"/>
          <c:showSerName val="0"/>
          <c:showPercent val="0"/>
          <c:showBubbleSize val="0"/>
        </c:dLbls>
        <c:gapWidth val="100"/>
        <c:overlap val="100"/>
        <c:axId val="463980408"/>
        <c:axId val="463980800"/>
      </c:barChart>
      <c:lineChart>
        <c:grouping val="standard"/>
        <c:varyColors val="0"/>
        <c:ser>
          <c:idx val="2"/>
          <c:order val="2"/>
          <c:tx>
            <c:strRef>
              <c:f>Sheet1!$H$2</c:f>
              <c:strCache>
                <c:ptCount val="1"/>
                <c:pt idx="0">
                  <c:v>Farm income</c:v>
                </c:pt>
              </c:strCache>
            </c:strRef>
          </c:tx>
          <c:spPr>
            <a:ln w="38100" cap="rnd">
              <a:noFill/>
              <a:round/>
            </a:ln>
            <a:effectLst/>
          </c:spPr>
          <c:marker>
            <c:symbol val="circle"/>
            <c:size val="8"/>
            <c:spPr>
              <a:solidFill>
                <a:schemeClr val="tx2">
                  <a:lumMod val="20000"/>
                  <a:lumOff val="80000"/>
                </a:schemeClr>
              </a:solidFill>
              <a:ln w="38100">
                <a:solidFill>
                  <a:schemeClr val="tx2"/>
                </a:solidFill>
              </a:ln>
              <a:effectLst/>
            </c:spPr>
          </c:marker>
          <c:cat>
            <c:strRef>
              <c:f>Sheet1!$A$3:$A$13</c:f>
              <c:strCache>
                <c:ptCount val="9"/>
                <c:pt idx="0">
                  <c:v>Total</c:v>
                </c:pt>
                <c:pt idx="1">
                  <c:v>Fruits</c:v>
                </c:pt>
                <c:pt idx="2">
                  <c:v>Fowl</c:v>
                </c:pt>
                <c:pt idx="3">
                  <c:v>Swine</c:v>
                </c:pt>
                <c:pt idx="4">
                  <c:v>Sugar
cane</c:v>
                </c:pt>
                <c:pt idx="5">
                  <c:v>Rubber</c:v>
                </c:pt>
                <c:pt idx="6">
                  <c:v>Cassava</c:v>
                </c:pt>
                <c:pt idx="7">
                  <c:v>Shrimp</c:v>
                </c:pt>
                <c:pt idx="8">
                  <c:v>Paddy</c:v>
                </c:pt>
              </c:strCache>
            </c:strRef>
          </c:cat>
          <c:val>
            <c:numRef>
              <c:f>Sheet1!$H$3:$H$13</c:f>
              <c:numCache>
                <c:formatCode>0.0</c:formatCode>
                <c:ptCount val="9"/>
                <c:pt idx="0">
                  <c:v>-1.1627518552376315</c:v>
                </c:pt>
                <c:pt idx="1">
                  <c:v>17.152465959232078</c:v>
                </c:pt>
                <c:pt idx="2">
                  <c:v>9.3611403708815608</c:v>
                </c:pt>
                <c:pt idx="3">
                  <c:v>1.3576171889790656</c:v>
                </c:pt>
                <c:pt idx="4">
                  <c:v>0.99257209038703387</c:v>
                </c:pt>
                <c:pt idx="5">
                  <c:v>-11.665284725878999</c:v>
                </c:pt>
                <c:pt idx="6">
                  <c:v>-16.602735942940015</c:v>
                </c:pt>
                <c:pt idx="7">
                  <c:v>-20.215402037026685</c:v>
                </c:pt>
                <c:pt idx="8">
                  <c:v>-29.20122935684407</c:v>
                </c:pt>
              </c:numCache>
            </c:numRef>
          </c:val>
          <c:smooth val="0"/>
          <c:extLst>
            <c:ext xmlns:c16="http://schemas.microsoft.com/office/drawing/2014/chart" uri="{C3380CC4-5D6E-409C-BE32-E72D297353CC}">
              <c16:uniqueId val="{00000002-DDE1-42DD-82FE-3C9A25C67534}"/>
            </c:ext>
          </c:extLst>
        </c:ser>
        <c:dLbls>
          <c:showLegendKey val="0"/>
          <c:showVal val="0"/>
          <c:showCatName val="0"/>
          <c:showSerName val="0"/>
          <c:showPercent val="0"/>
          <c:showBubbleSize val="0"/>
        </c:dLbls>
        <c:marker val="1"/>
        <c:smooth val="0"/>
        <c:axId val="463980408"/>
        <c:axId val="463980800"/>
      </c:lineChart>
      <c:catAx>
        <c:axId val="463980408"/>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TH Sarabun New" panose="020B0500040200020003" pitchFamily="34" charset="-34"/>
                <a:ea typeface="+mn-ea"/>
                <a:cs typeface="TH Sarabun New" panose="020B0500040200020003" pitchFamily="34" charset="-34"/>
              </a:defRPr>
            </a:pPr>
            <a:endParaRPr lang="th-TH"/>
          </a:p>
        </c:txPr>
        <c:crossAx val="463980800"/>
        <c:crosses val="autoZero"/>
        <c:auto val="1"/>
        <c:lblAlgn val="ctr"/>
        <c:lblOffset val="100"/>
        <c:noMultiLvlLbl val="0"/>
      </c:catAx>
      <c:valAx>
        <c:axId val="4639808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crossAx val="463980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H Sarabun New" panose="020B0500040200020003" pitchFamily="34" charset="-34"/>
              <a:ea typeface="+mn-ea"/>
              <a:cs typeface="TH Sarabun New" panose="020B0500040200020003" pitchFamily="34" charset="-34"/>
            </a:defRPr>
          </a:pPr>
          <a:endParaRPr lang="th-TH"/>
        </a:p>
      </c:txPr>
    </c:legend>
    <c:plotVisOnly val="1"/>
    <c:dispBlanksAs val="gap"/>
    <c:showDLblsOverMax val="0"/>
  </c:chart>
  <c:spPr>
    <a:noFill/>
    <a:ln>
      <a:noFill/>
    </a:ln>
    <a:effectLst/>
  </c:spPr>
  <c:txPr>
    <a:bodyPr/>
    <a:lstStyle/>
    <a:p>
      <a:pPr>
        <a:defRPr sz="1400">
          <a:solidFill>
            <a:schemeClr val="tx1"/>
          </a:solidFill>
          <a:latin typeface="TH Sarabun New" panose="020B0500040200020003" pitchFamily="34" charset="-34"/>
          <a:cs typeface="TH Sarabun New" panose="020B0500040200020003" pitchFamily="34" charset="-34"/>
        </a:defRPr>
      </a:pPr>
      <a:endParaRPr lang="th-T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E5D9E4-A3EC-417C-9F33-3536F6D0BD67}" type="datetimeFigureOut">
              <a:rPr lang="en-US" smtClean="0"/>
              <a:t>10/2/2020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0F4FC-E211-4410-A9C4-42A14A989C5D}" type="slidenum">
              <a:rPr lang="en-US" smtClean="0"/>
              <a:t>‹#›</a:t>
            </a:fld>
            <a:endParaRPr lang="en-US"/>
          </a:p>
        </p:txBody>
      </p:sp>
    </p:spTree>
    <p:extLst>
      <p:ext uri="{BB962C8B-B14F-4D97-AF65-F5344CB8AC3E}">
        <p14:creationId xmlns:p14="http://schemas.microsoft.com/office/powerpoint/2010/main" val="230072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800" dirty="0"/>
              <a:t>วิกฤตเศรษฐกิจกระทบกลุ่มคนรวยเป็นหลัก ส่วนปี 63 กระทบภาคท่องเที่ยวซึ่งเป็นกลุ่มคนฐานราก</a:t>
            </a:r>
            <a:endParaRPr lang="th-TH" dirty="0"/>
          </a:p>
        </p:txBody>
      </p:sp>
      <p:sp>
        <p:nvSpPr>
          <p:cNvPr id="4" name="Slide Number Placeholder 3"/>
          <p:cNvSpPr>
            <a:spLocks noGrp="1"/>
          </p:cNvSpPr>
          <p:nvPr>
            <p:ph type="sldNum" sz="quarter" idx="5"/>
          </p:nvPr>
        </p:nvSpPr>
        <p:spPr/>
        <p:txBody>
          <a:bodyPr/>
          <a:lstStyle/>
          <a:p>
            <a:fld id="{3E7F80B4-1A4A-49AB-A2A2-154D3A432135}" type="slidenum">
              <a:rPr lang="th-TH" smtClean="0"/>
              <a:t>26</a:t>
            </a:fld>
            <a:endParaRPr lang="th-TH"/>
          </a:p>
        </p:txBody>
      </p:sp>
    </p:spTree>
    <p:extLst>
      <p:ext uri="{BB962C8B-B14F-4D97-AF65-F5344CB8AC3E}">
        <p14:creationId xmlns:p14="http://schemas.microsoft.com/office/powerpoint/2010/main" val="309445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800" dirty="0"/>
              <a:t>วิกฤตเศรษฐกิจกระทบกลุ่มคนรวยเป็นหลัก ส่วนปี 63 กระทบภาคท่องเที่ยวซึ่งเป็นกลุ่มคนฐานราก</a:t>
            </a:r>
            <a:endParaRPr lang="th-TH" dirty="0"/>
          </a:p>
        </p:txBody>
      </p:sp>
      <p:sp>
        <p:nvSpPr>
          <p:cNvPr id="4" name="Slide Number Placeholder 3"/>
          <p:cNvSpPr>
            <a:spLocks noGrp="1"/>
          </p:cNvSpPr>
          <p:nvPr>
            <p:ph type="sldNum" sz="quarter" idx="5"/>
          </p:nvPr>
        </p:nvSpPr>
        <p:spPr/>
        <p:txBody>
          <a:bodyPr/>
          <a:lstStyle/>
          <a:p>
            <a:fld id="{3E7F80B4-1A4A-49AB-A2A2-154D3A432135}" type="slidenum">
              <a:rPr lang="th-TH" smtClean="0"/>
              <a:t>27</a:t>
            </a:fld>
            <a:endParaRPr lang="th-TH"/>
          </a:p>
        </p:txBody>
      </p:sp>
    </p:spTree>
    <p:extLst>
      <p:ext uri="{BB962C8B-B14F-4D97-AF65-F5344CB8AC3E}">
        <p14:creationId xmlns:p14="http://schemas.microsoft.com/office/powerpoint/2010/main" val="145334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FA46A-B1FC-4185-A7FA-DFEEC467E100}" type="slidenum">
              <a:rPr lang="th-TH" smtClean="0"/>
              <a:t>28</a:t>
            </a:fld>
            <a:endParaRPr lang="th-TH" dirty="0"/>
          </a:p>
        </p:txBody>
      </p:sp>
    </p:spTree>
    <p:extLst>
      <p:ext uri="{BB962C8B-B14F-4D97-AF65-F5344CB8AC3E}">
        <p14:creationId xmlns:p14="http://schemas.microsoft.com/office/powerpoint/2010/main" val="1587272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3A2CACE2-DF1B-4748-AFAE-88DD1F340BE1}" type="datetimeFigureOut">
              <a:rPr lang="th-TH" smtClean="0"/>
              <a:t>02/10/63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272931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A2CACE2-DF1B-4748-AFAE-88DD1F340BE1}" type="datetimeFigureOut">
              <a:rPr lang="th-TH" smtClean="0"/>
              <a:t>02/10/63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195814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A2CACE2-DF1B-4748-AFAE-88DD1F340BE1}" type="datetimeFigureOut">
              <a:rPr lang="th-TH" smtClean="0"/>
              <a:t>02/10/63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287892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3A2CACE2-DF1B-4748-AFAE-88DD1F340BE1}" type="datetimeFigureOut">
              <a:rPr lang="th-TH" smtClean="0"/>
              <a:t>02/10/63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196091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CACE2-DF1B-4748-AFAE-88DD1F340BE1}" type="datetimeFigureOut">
              <a:rPr lang="th-TH" smtClean="0"/>
              <a:t>02/10/63</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418363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3A2CACE2-DF1B-4748-AFAE-88DD1F340BE1}" type="datetimeFigureOut">
              <a:rPr lang="th-TH" smtClean="0"/>
              <a:t>02/10/63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71977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3A2CACE2-DF1B-4748-AFAE-88DD1F340BE1}" type="datetimeFigureOut">
              <a:rPr lang="th-TH" smtClean="0"/>
              <a:t>02/10/63</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266884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3A2CACE2-DF1B-4748-AFAE-88DD1F340BE1}" type="datetimeFigureOut">
              <a:rPr lang="th-TH" smtClean="0"/>
              <a:t>02/10/63</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148214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CACE2-DF1B-4748-AFAE-88DD1F340BE1}" type="datetimeFigureOut">
              <a:rPr lang="th-TH" smtClean="0"/>
              <a:t>02/10/63</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21710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2CACE2-DF1B-4748-AFAE-88DD1F340BE1}" type="datetimeFigureOut">
              <a:rPr lang="th-TH" smtClean="0"/>
              <a:t>02/10/63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167370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2CACE2-DF1B-4748-AFAE-88DD1F340BE1}" type="datetimeFigureOut">
              <a:rPr lang="th-TH" smtClean="0"/>
              <a:t>02/10/63</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6CF0F8D-7687-4C74-82E0-DAED9489E914}" type="slidenum">
              <a:rPr lang="th-TH" smtClean="0"/>
              <a:t>‹#›</a:t>
            </a:fld>
            <a:endParaRPr lang="th-TH"/>
          </a:p>
        </p:txBody>
      </p:sp>
    </p:spTree>
    <p:extLst>
      <p:ext uri="{BB962C8B-B14F-4D97-AF65-F5344CB8AC3E}">
        <p14:creationId xmlns:p14="http://schemas.microsoft.com/office/powerpoint/2010/main" val="377761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ACE2-DF1B-4748-AFAE-88DD1F340BE1}" type="datetimeFigureOut">
              <a:rPr lang="th-TH" smtClean="0"/>
              <a:t>02/10/63</a:t>
            </a:fld>
            <a:endParaRPr lang="th-T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F0F8D-7687-4C74-82E0-DAED9489E914}" type="slidenum">
              <a:rPr lang="th-TH" smtClean="0"/>
              <a:t>‹#›</a:t>
            </a:fld>
            <a:endParaRPr lang="th-TH"/>
          </a:p>
        </p:txBody>
      </p:sp>
    </p:spTree>
    <p:extLst>
      <p:ext uri="{BB962C8B-B14F-4D97-AF65-F5344CB8AC3E}">
        <p14:creationId xmlns:p14="http://schemas.microsoft.com/office/powerpoint/2010/main" val="306310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chart" Target="../charts/chart8.xml"/><Relationship Id="rId7"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 Id="rId9"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nipon@tdri.or.th"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4856" y="943256"/>
            <a:ext cx="9144000" cy="2387600"/>
          </a:xfrm>
        </p:spPr>
        <p:txBody>
          <a:bodyPr>
            <a:noAutofit/>
          </a:bodyPr>
          <a:lstStyle/>
          <a:p>
            <a:pPr algn="l"/>
            <a:r>
              <a:rPr lang="en-US"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The Impact of COVID-19 </a:t>
            </a:r>
            <a:br>
              <a:rPr lang="en-US"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br>
            <a:r>
              <a:rPr lang="en-US"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on Agriculture in Thailand</a:t>
            </a:r>
            <a:br>
              <a:rPr lang="en-US"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br>
            <a:r>
              <a:rPr lang="en-US" sz="4000"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(Session II)</a:t>
            </a:r>
            <a:endParaRPr lang="en-US"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3" name="Subtitle 8">
            <a:extLst>
              <a:ext uri="{FF2B5EF4-FFF2-40B4-BE49-F238E27FC236}">
                <a16:creationId xmlns:a16="http://schemas.microsoft.com/office/drawing/2014/main" id="{AA60DC28-D1EE-45AC-BEC0-82722BEFCF1C}"/>
              </a:ext>
            </a:extLst>
          </p:cNvPr>
          <p:cNvSpPr>
            <a:spLocks noGrp="1"/>
          </p:cNvSpPr>
          <p:nvPr>
            <p:ph type="subTitle" idx="1"/>
          </p:nvPr>
        </p:nvSpPr>
        <p:spPr>
          <a:xfrm>
            <a:off x="454856" y="4604363"/>
            <a:ext cx="7957624" cy="388817"/>
          </a:xfrm>
        </p:spPr>
        <p:txBody>
          <a:bodyPr>
            <a:noAutofit/>
          </a:bodyPr>
          <a:lstStyle/>
          <a:p>
            <a:pPr algn="l">
              <a:lnSpc>
                <a:spcPct val="150000"/>
              </a:lnSpc>
              <a:spcBef>
                <a:spcPts val="600"/>
              </a:spcBef>
              <a:spcAft>
                <a:spcPts val="600"/>
              </a:spcAft>
            </a:pPr>
            <a:r>
              <a:rPr lang="en-US" b="1" i="0"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PRCI Webinar Series: Covid-19 Policy Analysis and Responses in Thailand Jointly organized by IFPRI-MSU-KU-TDRI</a:t>
            </a:r>
            <a:br>
              <a:rPr lang="en-US" b="1" i="0"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br>
            <a:r>
              <a:rPr lang="en-US" b="1" i="0"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September 30, 2020</a:t>
            </a:r>
          </a:p>
          <a:p>
            <a:pPr algn="l"/>
            <a:endParaRPr lang="en-US" b="1" i="0"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4" name="Text Placeholder 10">
            <a:extLst>
              <a:ext uri="{FF2B5EF4-FFF2-40B4-BE49-F238E27FC236}">
                <a16:creationId xmlns:a16="http://schemas.microsoft.com/office/drawing/2014/main" id="{64DA1F9A-C23D-4CCB-AE0C-B924EAADF748}"/>
              </a:ext>
            </a:extLst>
          </p:cNvPr>
          <p:cNvSpPr txBox="1">
            <a:spLocks/>
          </p:cNvSpPr>
          <p:nvPr/>
        </p:nvSpPr>
        <p:spPr>
          <a:xfrm>
            <a:off x="454856" y="6046450"/>
            <a:ext cx="4752528" cy="380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h-TH" sz="2000"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5" name="TextBox 4">
            <a:extLst>
              <a:ext uri="{FF2B5EF4-FFF2-40B4-BE49-F238E27FC236}">
                <a16:creationId xmlns:a16="http://schemas.microsoft.com/office/drawing/2014/main" id="{BFCE7EC0-DB88-4181-88AD-6D82E8F419BC}"/>
              </a:ext>
            </a:extLst>
          </p:cNvPr>
          <p:cNvSpPr txBox="1"/>
          <p:nvPr/>
        </p:nvSpPr>
        <p:spPr>
          <a:xfrm>
            <a:off x="454856" y="3527145"/>
            <a:ext cx="6494584" cy="1077218"/>
          </a:xfrm>
          <a:prstGeom prst="rect">
            <a:avLst/>
          </a:prstGeom>
          <a:noFill/>
        </p:spPr>
        <p:txBody>
          <a:bodyPr wrap="square" rtlCol="0">
            <a:spAutoFit/>
          </a:bodyPr>
          <a:lstStyle/>
          <a:p>
            <a:r>
              <a:rPr lang="en-US" sz="3200" b="1" i="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Nipon Poapongsakorn, Distinguished Fellow  </a:t>
            </a:r>
            <a:br>
              <a:rPr lang="en-US" sz="3200" b="1" i="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br>
            <a:r>
              <a:rPr lang="en-US" sz="3200" b="1" i="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Urairat </a:t>
            </a:r>
            <a:r>
              <a:rPr lang="en-US" sz="3200" b="1" i="1" dirty="0" err="1">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Jantarasiri</a:t>
            </a:r>
            <a:r>
              <a:rPr lang="en-US" sz="3200" b="1" i="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 Researcher</a:t>
            </a:r>
          </a:p>
        </p:txBody>
      </p:sp>
    </p:spTree>
    <p:extLst>
      <p:ext uri="{BB962C8B-B14F-4D97-AF65-F5344CB8AC3E}">
        <p14:creationId xmlns:p14="http://schemas.microsoft.com/office/powerpoint/2010/main" val="416721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22F6D-6B5E-4D7B-B8C9-920C38D300F4}"/>
              </a:ext>
            </a:extLst>
          </p:cNvPr>
          <p:cNvSpPr txBox="1"/>
          <p:nvPr/>
        </p:nvSpPr>
        <p:spPr>
          <a:xfrm>
            <a:off x="5795889" y="296316"/>
            <a:ext cx="6091311"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Policy responses timeline</a:t>
            </a:r>
          </a:p>
        </p:txBody>
      </p:sp>
      <p:grpSp>
        <p:nvGrpSpPr>
          <p:cNvPr id="5" name="Group 4">
            <a:extLst>
              <a:ext uri="{FF2B5EF4-FFF2-40B4-BE49-F238E27FC236}">
                <a16:creationId xmlns:a16="http://schemas.microsoft.com/office/drawing/2014/main" id="{E1B1BE7E-E0C9-448D-8644-648594A076C4}"/>
              </a:ext>
            </a:extLst>
          </p:cNvPr>
          <p:cNvGrpSpPr/>
          <p:nvPr/>
        </p:nvGrpSpPr>
        <p:grpSpPr>
          <a:xfrm>
            <a:off x="2887579" y="1331032"/>
            <a:ext cx="9227055" cy="5526968"/>
            <a:chOff x="-1564699" y="708878"/>
            <a:chExt cx="6756927" cy="4318147"/>
          </a:xfrm>
        </p:grpSpPr>
        <p:grpSp>
          <p:nvGrpSpPr>
            <p:cNvPr id="6" name="Group 5">
              <a:extLst>
                <a:ext uri="{FF2B5EF4-FFF2-40B4-BE49-F238E27FC236}">
                  <a16:creationId xmlns:a16="http://schemas.microsoft.com/office/drawing/2014/main" id="{00618A3D-DA73-467A-B96A-342EA276D667}"/>
                </a:ext>
              </a:extLst>
            </p:cNvPr>
            <p:cNvGrpSpPr/>
            <p:nvPr/>
          </p:nvGrpSpPr>
          <p:grpSpPr>
            <a:xfrm>
              <a:off x="-1564699" y="708878"/>
              <a:ext cx="6756927" cy="4318147"/>
              <a:chOff x="92972" y="722961"/>
              <a:chExt cx="6756927" cy="4318147"/>
            </a:xfrm>
          </p:grpSpPr>
          <p:grpSp>
            <p:nvGrpSpPr>
              <p:cNvPr id="8" name="Group 7">
                <a:extLst>
                  <a:ext uri="{FF2B5EF4-FFF2-40B4-BE49-F238E27FC236}">
                    <a16:creationId xmlns:a16="http://schemas.microsoft.com/office/drawing/2014/main" id="{747A59EF-F76C-45E7-8C71-1FB41F98BD5E}"/>
                  </a:ext>
                </a:extLst>
              </p:cNvPr>
              <p:cNvGrpSpPr/>
              <p:nvPr/>
            </p:nvGrpSpPr>
            <p:grpSpPr>
              <a:xfrm>
                <a:off x="92972" y="722961"/>
                <a:ext cx="6590378" cy="4318147"/>
                <a:chOff x="92972" y="722961"/>
                <a:chExt cx="6590378" cy="4318147"/>
              </a:xfrm>
            </p:grpSpPr>
            <p:grpSp>
              <p:nvGrpSpPr>
                <p:cNvPr id="14" name="Group 13">
                  <a:extLst>
                    <a:ext uri="{FF2B5EF4-FFF2-40B4-BE49-F238E27FC236}">
                      <a16:creationId xmlns:a16="http://schemas.microsoft.com/office/drawing/2014/main" id="{B3325FAB-DC4F-4D8F-9940-B15B8364E614}"/>
                    </a:ext>
                  </a:extLst>
                </p:cNvPr>
                <p:cNvGrpSpPr/>
                <p:nvPr/>
              </p:nvGrpSpPr>
              <p:grpSpPr>
                <a:xfrm>
                  <a:off x="92972" y="722961"/>
                  <a:ext cx="6590378" cy="4318147"/>
                  <a:chOff x="1320573" y="691267"/>
                  <a:chExt cx="6590378" cy="4318147"/>
                </a:xfrm>
              </p:grpSpPr>
              <p:grpSp>
                <p:nvGrpSpPr>
                  <p:cNvPr id="16" name="Group 15">
                    <a:extLst>
                      <a:ext uri="{FF2B5EF4-FFF2-40B4-BE49-F238E27FC236}">
                        <a16:creationId xmlns:a16="http://schemas.microsoft.com/office/drawing/2014/main" id="{9A9B9FC1-1594-4DC7-94F2-5A14D0EC4838}"/>
                      </a:ext>
                    </a:extLst>
                  </p:cNvPr>
                  <p:cNvGrpSpPr/>
                  <p:nvPr/>
                </p:nvGrpSpPr>
                <p:grpSpPr>
                  <a:xfrm>
                    <a:off x="1320573" y="691267"/>
                    <a:ext cx="6590378" cy="4318147"/>
                    <a:chOff x="86869" y="722961"/>
                    <a:chExt cx="6590378" cy="4318147"/>
                  </a:xfrm>
                </p:grpSpPr>
                <p:grpSp>
                  <p:nvGrpSpPr>
                    <p:cNvPr id="18" name="Group 17">
                      <a:extLst>
                        <a:ext uri="{FF2B5EF4-FFF2-40B4-BE49-F238E27FC236}">
                          <a16:creationId xmlns:a16="http://schemas.microsoft.com/office/drawing/2014/main" id="{496733EF-4822-4F9A-B71E-DC78774C1E94}"/>
                        </a:ext>
                      </a:extLst>
                    </p:cNvPr>
                    <p:cNvGrpSpPr/>
                    <p:nvPr/>
                  </p:nvGrpSpPr>
                  <p:grpSpPr>
                    <a:xfrm>
                      <a:off x="86869" y="722961"/>
                      <a:ext cx="6590378" cy="4318147"/>
                      <a:chOff x="86869" y="722961"/>
                      <a:chExt cx="6590378" cy="4318147"/>
                    </a:xfrm>
                  </p:grpSpPr>
                  <p:grpSp>
                    <p:nvGrpSpPr>
                      <p:cNvPr id="21" name="Group 20">
                        <a:extLst>
                          <a:ext uri="{FF2B5EF4-FFF2-40B4-BE49-F238E27FC236}">
                            <a16:creationId xmlns:a16="http://schemas.microsoft.com/office/drawing/2014/main" id="{4BC93A5F-D9DD-4752-B51E-3B1B1ED7D030}"/>
                          </a:ext>
                        </a:extLst>
                      </p:cNvPr>
                      <p:cNvGrpSpPr/>
                      <p:nvPr/>
                    </p:nvGrpSpPr>
                    <p:grpSpPr>
                      <a:xfrm>
                        <a:off x="86869" y="722961"/>
                        <a:ext cx="6590378" cy="4318147"/>
                        <a:chOff x="86869" y="722961"/>
                        <a:chExt cx="6590378" cy="4318147"/>
                      </a:xfrm>
                    </p:grpSpPr>
                    <p:grpSp>
                      <p:nvGrpSpPr>
                        <p:cNvPr id="23" name="Group 22">
                          <a:extLst>
                            <a:ext uri="{FF2B5EF4-FFF2-40B4-BE49-F238E27FC236}">
                              <a16:creationId xmlns:a16="http://schemas.microsoft.com/office/drawing/2014/main" id="{38B9EE97-D872-4870-94AB-3317BCE8DDF0}"/>
                            </a:ext>
                          </a:extLst>
                        </p:cNvPr>
                        <p:cNvGrpSpPr/>
                        <p:nvPr/>
                      </p:nvGrpSpPr>
                      <p:grpSpPr>
                        <a:xfrm>
                          <a:off x="86869" y="722961"/>
                          <a:ext cx="6590378" cy="4318147"/>
                          <a:chOff x="829390" y="162985"/>
                          <a:chExt cx="8317525" cy="4980516"/>
                        </a:xfrm>
                      </p:grpSpPr>
                      <p:pic>
                        <p:nvPicPr>
                          <p:cNvPr id="25" name="Google Shape;88;p14">
                            <a:extLst>
                              <a:ext uri="{FF2B5EF4-FFF2-40B4-BE49-F238E27FC236}">
                                <a16:creationId xmlns:a16="http://schemas.microsoft.com/office/drawing/2014/main" id="{749A67FD-BDF8-495A-91B2-24D9E86EDD57}"/>
                              </a:ext>
                            </a:extLst>
                          </p:cNvPr>
                          <p:cNvPicPr preferRelativeResize="0"/>
                          <p:nvPr/>
                        </p:nvPicPr>
                        <p:blipFill>
                          <a:blip r:embed="rId2">
                            <a:alphaModFix/>
                          </a:blip>
                          <a:stretch>
                            <a:fillRect/>
                          </a:stretch>
                        </p:blipFill>
                        <p:spPr>
                          <a:xfrm>
                            <a:off x="1368687" y="510546"/>
                            <a:ext cx="7778228" cy="4632955"/>
                          </a:xfrm>
                          <a:prstGeom prst="rect">
                            <a:avLst/>
                          </a:prstGeom>
                          <a:noFill/>
                          <a:ln>
                            <a:noFill/>
                          </a:ln>
                        </p:spPr>
                      </p:pic>
                      <p:sp>
                        <p:nvSpPr>
                          <p:cNvPr id="26" name="Google Shape;101;p14">
                            <a:extLst>
                              <a:ext uri="{FF2B5EF4-FFF2-40B4-BE49-F238E27FC236}">
                                <a16:creationId xmlns:a16="http://schemas.microsoft.com/office/drawing/2014/main" id="{961D455E-7989-4584-83AD-1CDD6640729C}"/>
                              </a:ext>
                            </a:extLst>
                          </p:cNvPr>
                          <p:cNvSpPr/>
                          <p:nvPr/>
                        </p:nvSpPr>
                        <p:spPr>
                          <a:xfrm>
                            <a:off x="2035118" y="4275073"/>
                            <a:ext cx="2377806" cy="178841"/>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17 Mar: Free test for </a:t>
                            </a:r>
                            <a:r>
                              <a:rPr kumimoji="0" lang="en-US" sz="1200" b="0" i="0" u="none" strike="noStrike" kern="1200" cap="none" spc="0" normalizeH="0" baseline="0" noProof="0" dirty="0">
                                <a:ln>
                                  <a:noFill/>
                                </a:ln>
                                <a:solidFill>
                                  <a:prstClr val="black"/>
                                </a:solidFill>
                                <a:effectLst/>
                                <a:uLnTx/>
                                <a:uFillTx/>
                                <a:latin typeface="TH Sarabun New"/>
                                <a:ea typeface="+mn-ea"/>
                                <a:cs typeface="TH Sarabun New"/>
                              </a:rPr>
                              <a:t>Patient Under Investigation </a:t>
                            </a:r>
                            <a:endParaRPr kumimoji="0" sz="1200" b="0" i="0" u="none" strike="noStrike" kern="1200" cap="none" spc="0" normalizeH="0" baseline="0" noProof="0" dirty="0">
                              <a:ln>
                                <a:noFill/>
                              </a:ln>
                              <a:solidFill>
                                <a:prstClr val="black"/>
                              </a:solidFill>
                              <a:effectLst/>
                              <a:uLnTx/>
                              <a:uFillTx/>
                              <a:latin typeface="TH Sarabun New"/>
                              <a:ea typeface="+mn-ea"/>
                              <a:cs typeface="TH Sarabun New"/>
                            </a:endParaRPr>
                          </a:p>
                        </p:txBody>
                      </p:sp>
                      <p:sp>
                        <p:nvSpPr>
                          <p:cNvPr id="27" name="Google Shape;102;p14">
                            <a:extLst>
                              <a:ext uri="{FF2B5EF4-FFF2-40B4-BE49-F238E27FC236}">
                                <a16:creationId xmlns:a16="http://schemas.microsoft.com/office/drawing/2014/main" id="{484ED077-44EA-48FF-94CD-1BAD7043E998}"/>
                              </a:ext>
                            </a:extLst>
                          </p:cNvPr>
                          <p:cNvSpPr/>
                          <p:nvPr/>
                        </p:nvSpPr>
                        <p:spPr>
                          <a:xfrm>
                            <a:off x="3407006" y="3609500"/>
                            <a:ext cx="1194891" cy="198005"/>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22 Mar: BKK Lockdown²</a:t>
                            </a:r>
                            <a:endParaRPr kumimoji="0" sz="1200" b="0" i="0" u="none" strike="noStrike" kern="1200" cap="none" spc="0" normalizeH="0" baseline="0" noProof="0" dirty="0">
                              <a:ln>
                                <a:noFill/>
                              </a:ln>
                              <a:solidFill>
                                <a:prstClr val="black"/>
                              </a:solidFill>
                              <a:effectLst/>
                              <a:uLnTx/>
                              <a:uFillTx/>
                              <a:latin typeface="TH Sarabun New"/>
                              <a:ea typeface="+mn-ea"/>
                              <a:cs typeface="TH Sarabun New"/>
                            </a:endParaRPr>
                          </a:p>
                        </p:txBody>
                      </p:sp>
                      <p:sp>
                        <p:nvSpPr>
                          <p:cNvPr id="28" name="Google Shape;104;p14">
                            <a:extLst>
                              <a:ext uri="{FF2B5EF4-FFF2-40B4-BE49-F238E27FC236}">
                                <a16:creationId xmlns:a16="http://schemas.microsoft.com/office/drawing/2014/main" id="{3552E24A-2CD2-4FC0-8859-61A9F3982DF9}"/>
                              </a:ext>
                            </a:extLst>
                          </p:cNvPr>
                          <p:cNvSpPr/>
                          <p:nvPr/>
                        </p:nvSpPr>
                        <p:spPr>
                          <a:xfrm>
                            <a:off x="3035761" y="3018338"/>
                            <a:ext cx="1722599" cy="232886"/>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26 Mar: Emergency Decree³</a:t>
                            </a:r>
                            <a:endParaRPr kumimoji="0" sz="1200" b="0" i="0" u="none" strike="noStrike" kern="1200" cap="none" spc="0" normalizeH="0" baseline="0" noProof="0" dirty="0">
                              <a:ln>
                                <a:noFill/>
                              </a:ln>
                              <a:solidFill>
                                <a:prstClr val="black"/>
                              </a:solidFill>
                              <a:effectLst/>
                              <a:uLnTx/>
                              <a:uFillTx/>
                              <a:latin typeface="TH Sarabun New"/>
                              <a:ea typeface="+mn-ea"/>
                              <a:cs typeface="TH Sarabun New"/>
                            </a:endParaRPr>
                          </a:p>
                        </p:txBody>
                      </p:sp>
                      <p:sp>
                        <p:nvSpPr>
                          <p:cNvPr id="29" name="Google Shape;106;p14">
                            <a:extLst>
                              <a:ext uri="{FF2B5EF4-FFF2-40B4-BE49-F238E27FC236}">
                                <a16:creationId xmlns:a16="http://schemas.microsoft.com/office/drawing/2014/main" id="{C0D1C2D7-E91B-4914-AB25-516FB5D30B37}"/>
                              </a:ext>
                            </a:extLst>
                          </p:cNvPr>
                          <p:cNvSpPr/>
                          <p:nvPr/>
                        </p:nvSpPr>
                        <p:spPr>
                          <a:xfrm>
                            <a:off x="3115019" y="2286625"/>
                            <a:ext cx="1892100" cy="1671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2 Apr: Imposing State Quarantine</a:t>
                            </a:r>
                            <a:endParaRPr kumimoji="0" sz="1200" b="0" i="0" u="none" strike="noStrike" kern="1200" cap="none" spc="0" normalizeH="0" baseline="0" noProof="0" dirty="0">
                              <a:ln>
                                <a:noFill/>
                              </a:ln>
                              <a:solidFill>
                                <a:prstClr val="black"/>
                              </a:solidFill>
                              <a:effectLst/>
                              <a:uLnTx/>
                              <a:uFillTx/>
                              <a:latin typeface="TH Sarabun New"/>
                              <a:ea typeface="+mn-ea"/>
                              <a:cs typeface="TH Sarabun New"/>
                            </a:endParaRPr>
                          </a:p>
                        </p:txBody>
                      </p:sp>
                      <p:sp>
                        <p:nvSpPr>
                          <p:cNvPr id="30" name="Google Shape;107;p14">
                            <a:extLst>
                              <a:ext uri="{FF2B5EF4-FFF2-40B4-BE49-F238E27FC236}">
                                <a16:creationId xmlns:a16="http://schemas.microsoft.com/office/drawing/2014/main" id="{556FA17A-0279-404E-9692-D3B172791CA0}"/>
                              </a:ext>
                            </a:extLst>
                          </p:cNvPr>
                          <p:cNvSpPr/>
                          <p:nvPr/>
                        </p:nvSpPr>
                        <p:spPr>
                          <a:xfrm>
                            <a:off x="3060050" y="2031769"/>
                            <a:ext cx="1997081" cy="1671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3 Apr: Imposing Curfew</a:t>
                            </a:r>
                            <a:r>
                              <a:rPr lang="en-US" sz="1200" dirty="0">
                                <a:solidFill>
                                  <a:prstClr val="black"/>
                                </a:solidFill>
                                <a:latin typeface="TH Sarabun New"/>
                                <a:cs typeface="TH Sarabun New"/>
                              </a:rPr>
                              <a:t>:</a:t>
                            </a:r>
                            <a:r>
                              <a:rPr kumimoji="0" lang="th-TH" sz="1200" b="0" i="0" u="none" strike="noStrike" kern="1200" cap="none" spc="0" normalizeH="0" baseline="0" noProof="0" dirty="0">
                                <a:ln>
                                  <a:noFill/>
                                </a:ln>
                                <a:solidFill>
                                  <a:prstClr val="black"/>
                                </a:solidFill>
                                <a:effectLst/>
                                <a:uLnTx/>
                                <a:uFillTx/>
                                <a:latin typeface="TH Sarabun New"/>
                                <a:ea typeface="+mn-ea"/>
                                <a:cs typeface="TH Sarabun New"/>
                              </a:rPr>
                              <a:t> </a:t>
                            </a:r>
                            <a:r>
                              <a:rPr kumimoji="0" lang="en-US" sz="1200" b="0" i="0" u="none" strike="noStrike" kern="1200" cap="none" spc="0" normalizeH="0" baseline="0" noProof="0" dirty="0">
                                <a:ln>
                                  <a:noFill/>
                                </a:ln>
                                <a:solidFill>
                                  <a:prstClr val="black"/>
                                </a:solidFill>
                                <a:effectLst/>
                                <a:uLnTx/>
                                <a:uFillTx/>
                                <a:latin typeface="TH Sarabun New"/>
                                <a:ea typeface="+mn-ea"/>
                                <a:cs typeface="TH Sarabun New"/>
                              </a:rPr>
                              <a:t>10 PM – 4 AM</a:t>
                            </a: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 </a:t>
                            </a:r>
                            <a:endParaRPr kumimoji="0" sz="1200" b="0" i="0" u="none" strike="noStrike" kern="1200" cap="none" spc="0" normalizeH="0" baseline="0" noProof="0" dirty="0">
                              <a:ln>
                                <a:noFill/>
                              </a:ln>
                              <a:solidFill>
                                <a:prstClr val="black"/>
                              </a:solidFill>
                              <a:effectLst/>
                              <a:uLnTx/>
                              <a:uFillTx/>
                              <a:latin typeface="TH Sarabun New"/>
                              <a:ea typeface="+mn-ea"/>
                              <a:cs typeface="TH Sarabun New"/>
                            </a:endParaRPr>
                          </a:p>
                        </p:txBody>
                      </p:sp>
                      <p:sp>
                        <p:nvSpPr>
                          <p:cNvPr id="31" name="Google Shape;110;p14">
                            <a:extLst>
                              <a:ext uri="{FF2B5EF4-FFF2-40B4-BE49-F238E27FC236}">
                                <a16:creationId xmlns:a16="http://schemas.microsoft.com/office/drawing/2014/main" id="{2A548695-5122-498C-B37F-FA5E332DA6AA}"/>
                              </a:ext>
                            </a:extLst>
                          </p:cNvPr>
                          <p:cNvSpPr/>
                          <p:nvPr/>
                        </p:nvSpPr>
                        <p:spPr>
                          <a:xfrm>
                            <a:off x="5714386" y="953617"/>
                            <a:ext cx="857663" cy="203820"/>
                          </a:xfrm>
                          <a:prstGeom prst="rect">
                            <a:avLst/>
                          </a:pr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3 May: Easing I</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p:txBody>
                      </p:sp>
                      <p:sp>
                        <p:nvSpPr>
                          <p:cNvPr id="32" name="Google Shape;111;p14">
                            <a:extLst>
                              <a:ext uri="{FF2B5EF4-FFF2-40B4-BE49-F238E27FC236}">
                                <a16:creationId xmlns:a16="http://schemas.microsoft.com/office/drawing/2014/main" id="{5140A77D-2472-40D0-AE51-B095292C2DDC}"/>
                              </a:ext>
                            </a:extLst>
                          </p:cNvPr>
                          <p:cNvSpPr/>
                          <p:nvPr/>
                        </p:nvSpPr>
                        <p:spPr>
                          <a:xfrm>
                            <a:off x="5714387" y="162987"/>
                            <a:ext cx="1211589" cy="315336"/>
                          </a:xfrm>
                          <a:prstGeom prst="rect">
                            <a:avLst/>
                          </a:pr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17 May: Easing II</a:t>
                            </a:r>
                            <a:b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b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Curfew: 11 PM – 4 AM</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p:txBody>
                      </p:sp>
                      <p:sp>
                        <p:nvSpPr>
                          <p:cNvPr id="33" name="Google Shape;112;p14">
                            <a:extLst>
                              <a:ext uri="{FF2B5EF4-FFF2-40B4-BE49-F238E27FC236}">
                                <a16:creationId xmlns:a16="http://schemas.microsoft.com/office/drawing/2014/main" id="{5A628253-0223-4D54-B0EB-BCE35C32AB57}"/>
                              </a:ext>
                            </a:extLst>
                          </p:cNvPr>
                          <p:cNvSpPr/>
                          <p:nvPr/>
                        </p:nvSpPr>
                        <p:spPr>
                          <a:xfrm>
                            <a:off x="8194071" y="162985"/>
                            <a:ext cx="661500" cy="331448"/>
                          </a:xfrm>
                          <a:prstGeom prst="rect">
                            <a:avLst/>
                          </a:pr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1 Jul: </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Easing V</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p:txBody>
                      </p:sp>
                      <p:sp>
                        <p:nvSpPr>
                          <p:cNvPr id="34" name="Google Shape;113;p14">
                            <a:extLst>
                              <a:ext uri="{FF2B5EF4-FFF2-40B4-BE49-F238E27FC236}">
                                <a16:creationId xmlns:a16="http://schemas.microsoft.com/office/drawing/2014/main" id="{8D73B2C1-5FDC-4AAC-96D8-6117CB3BF40C}"/>
                              </a:ext>
                            </a:extLst>
                          </p:cNvPr>
                          <p:cNvSpPr/>
                          <p:nvPr/>
                        </p:nvSpPr>
                        <p:spPr>
                          <a:xfrm>
                            <a:off x="3115019" y="886399"/>
                            <a:ext cx="2496166" cy="185235"/>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18 Apr: Active cases Finding in risk-prone areas</a:t>
                            </a:r>
                            <a:endParaRPr kumimoji="0" sz="1200" b="0" i="0" u="none" strike="noStrike" kern="1200" cap="none" spc="0" normalizeH="0" baseline="0" noProof="0" dirty="0">
                              <a:ln>
                                <a:noFill/>
                              </a:ln>
                              <a:solidFill>
                                <a:prstClr val="black"/>
                              </a:solidFill>
                              <a:effectLst/>
                              <a:uLnTx/>
                              <a:uFillTx/>
                              <a:latin typeface="TH Sarabun New"/>
                              <a:ea typeface="+mn-ea"/>
                              <a:cs typeface="TH Sarabun New"/>
                            </a:endParaRPr>
                          </a:p>
                        </p:txBody>
                      </p:sp>
                      <p:sp>
                        <p:nvSpPr>
                          <p:cNvPr id="35" name="Google Shape;114;p14">
                            <a:extLst>
                              <a:ext uri="{FF2B5EF4-FFF2-40B4-BE49-F238E27FC236}">
                                <a16:creationId xmlns:a16="http://schemas.microsoft.com/office/drawing/2014/main" id="{297E15A3-4EF7-4EBD-87F7-A817C735293B}"/>
                              </a:ext>
                            </a:extLst>
                          </p:cNvPr>
                          <p:cNvSpPr/>
                          <p:nvPr/>
                        </p:nvSpPr>
                        <p:spPr>
                          <a:xfrm>
                            <a:off x="2689138" y="1482700"/>
                            <a:ext cx="2512500" cy="232886"/>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7 Apr: </a:t>
                            </a:r>
                            <a:r>
                              <a:rPr kumimoji="0" lang="en-US" sz="1200" b="0" i="0" u="none" strike="noStrike" kern="1200" cap="none" spc="0" normalizeH="0" baseline="0" noProof="0" dirty="0">
                                <a:ln>
                                  <a:noFill/>
                                </a:ln>
                                <a:solidFill>
                                  <a:prstClr val="black"/>
                                </a:solidFill>
                                <a:effectLst/>
                                <a:uLnTx/>
                                <a:uFillTx/>
                                <a:latin typeface="TH Sarabun New"/>
                                <a:ea typeface="+mn-ea"/>
                                <a:cs typeface="TH Sarabun New"/>
                              </a:rPr>
                              <a:t>Active cases Finding</a:t>
                            </a: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 in risk-prone groups</a:t>
                            </a:r>
                            <a:endParaRPr kumimoji="0" sz="1200" b="0" i="0" u="none" strike="noStrike" kern="1200" cap="none" spc="0" normalizeH="0" baseline="0" noProof="0" dirty="0">
                              <a:ln>
                                <a:noFill/>
                              </a:ln>
                              <a:solidFill>
                                <a:prstClr val="black"/>
                              </a:solidFill>
                              <a:effectLst/>
                              <a:uLnTx/>
                              <a:uFillTx/>
                              <a:latin typeface="TH Sarabun New"/>
                              <a:ea typeface="+mn-ea"/>
                              <a:cs typeface="TH Sarabun New"/>
                            </a:endParaRPr>
                          </a:p>
                        </p:txBody>
                      </p:sp>
                      <p:cxnSp>
                        <p:nvCxnSpPr>
                          <p:cNvPr id="36" name="Google Shape;115;p14">
                            <a:extLst>
                              <a:ext uri="{FF2B5EF4-FFF2-40B4-BE49-F238E27FC236}">
                                <a16:creationId xmlns:a16="http://schemas.microsoft.com/office/drawing/2014/main" id="{809A64A4-71CF-4F48-AB9D-CCFFC8A1FD30}"/>
                              </a:ext>
                            </a:extLst>
                          </p:cNvPr>
                          <p:cNvCxnSpPr/>
                          <p:nvPr/>
                        </p:nvCxnSpPr>
                        <p:spPr>
                          <a:xfrm rot="10800000">
                            <a:off x="8363450" y="524250"/>
                            <a:ext cx="0" cy="455400"/>
                          </a:xfrm>
                          <a:prstGeom prst="straightConnector1">
                            <a:avLst/>
                          </a:prstGeom>
                          <a:noFill/>
                          <a:ln w="9525" cap="flat" cmpd="sng">
                            <a:solidFill>
                              <a:srgbClr val="B4A7D6"/>
                            </a:solidFill>
                            <a:prstDash val="dash"/>
                            <a:round/>
                            <a:headEnd type="none" w="med" len="med"/>
                            <a:tailEnd type="none" w="med" len="med"/>
                          </a:ln>
                        </p:spPr>
                      </p:cxnSp>
                      <p:cxnSp>
                        <p:nvCxnSpPr>
                          <p:cNvPr id="37" name="Google Shape;116;p14">
                            <a:extLst>
                              <a:ext uri="{FF2B5EF4-FFF2-40B4-BE49-F238E27FC236}">
                                <a16:creationId xmlns:a16="http://schemas.microsoft.com/office/drawing/2014/main" id="{52894E92-34D5-4B02-A667-101669A42894}"/>
                              </a:ext>
                            </a:extLst>
                          </p:cNvPr>
                          <p:cNvCxnSpPr>
                            <a:cxnSpLocks/>
                          </p:cNvCxnSpPr>
                          <p:nvPr/>
                        </p:nvCxnSpPr>
                        <p:spPr>
                          <a:xfrm flipV="1">
                            <a:off x="7769000" y="478321"/>
                            <a:ext cx="0" cy="551334"/>
                          </a:xfrm>
                          <a:prstGeom prst="straightConnector1">
                            <a:avLst/>
                          </a:prstGeom>
                          <a:noFill/>
                          <a:ln w="9525" cap="flat" cmpd="sng">
                            <a:solidFill>
                              <a:srgbClr val="B4A7D6"/>
                            </a:solidFill>
                            <a:prstDash val="dash"/>
                            <a:round/>
                            <a:headEnd type="none" w="med" len="med"/>
                            <a:tailEnd type="none" w="med" len="med"/>
                          </a:ln>
                        </p:spPr>
                      </p:cxnSp>
                      <p:sp>
                        <p:nvSpPr>
                          <p:cNvPr id="38" name="Google Shape;119;p14">
                            <a:extLst>
                              <a:ext uri="{FF2B5EF4-FFF2-40B4-BE49-F238E27FC236}">
                                <a16:creationId xmlns:a16="http://schemas.microsoft.com/office/drawing/2014/main" id="{329ABAE2-834D-4D6B-8A87-497D7FC7ED85}"/>
                              </a:ext>
                            </a:extLst>
                          </p:cNvPr>
                          <p:cNvSpPr/>
                          <p:nvPr/>
                        </p:nvSpPr>
                        <p:spPr>
                          <a:xfrm>
                            <a:off x="6986125" y="162985"/>
                            <a:ext cx="1147797" cy="315336"/>
                          </a:xfrm>
                          <a:prstGeom prst="rect">
                            <a:avLst/>
                          </a:pr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15 Jun: Easing IV</a:t>
                            </a:r>
                            <a:endParaRPr kumimoji="0" lang="en-US" sz="1200" b="1" i="0" u="none" strike="noStrike" kern="1200" cap="none" spc="0" normalizeH="0" baseline="0" noProof="0" dirty="0">
                              <a:ln>
                                <a:noFill/>
                              </a:ln>
                              <a:solidFill>
                                <a:schemeClr val="bg1"/>
                              </a:solidFill>
                              <a:effectLst/>
                              <a:uLnTx/>
                              <a:uFillTx/>
                              <a:latin typeface="TH Sarabun New"/>
                              <a:ea typeface="+mn-ea"/>
                              <a:cs typeface="TH Sarabun New"/>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Curfew revocation</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p:txBody>
                      </p:sp>
                      <p:cxnSp>
                        <p:nvCxnSpPr>
                          <p:cNvPr id="39" name="Google Shape;120;p14">
                            <a:extLst>
                              <a:ext uri="{FF2B5EF4-FFF2-40B4-BE49-F238E27FC236}">
                                <a16:creationId xmlns:a16="http://schemas.microsoft.com/office/drawing/2014/main" id="{EDC412C3-9D07-42DE-A64E-2EECA018FD1A}"/>
                              </a:ext>
                            </a:extLst>
                          </p:cNvPr>
                          <p:cNvCxnSpPr/>
                          <p:nvPr/>
                        </p:nvCxnSpPr>
                        <p:spPr>
                          <a:xfrm rot="10800000">
                            <a:off x="7247050" y="804644"/>
                            <a:ext cx="0" cy="288300"/>
                          </a:xfrm>
                          <a:prstGeom prst="straightConnector1">
                            <a:avLst/>
                          </a:prstGeom>
                          <a:noFill/>
                          <a:ln w="9525" cap="flat" cmpd="sng">
                            <a:solidFill>
                              <a:srgbClr val="B4A7D6"/>
                            </a:solidFill>
                            <a:prstDash val="dash"/>
                            <a:round/>
                            <a:headEnd type="none" w="med" len="med"/>
                            <a:tailEnd type="none" w="med" len="med"/>
                          </a:ln>
                        </p:spPr>
                      </p:cxnSp>
                      <p:cxnSp>
                        <p:nvCxnSpPr>
                          <p:cNvPr id="40" name="Google Shape;121;p14">
                            <a:extLst>
                              <a:ext uri="{FF2B5EF4-FFF2-40B4-BE49-F238E27FC236}">
                                <a16:creationId xmlns:a16="http://schemas.microsoft.com/office/drawing/2014/main" id="{F55B2BC5-5D2F-4C66-B801-A10B7FD404DD}"/>
                              </a:ext>
                            </a:extLst>
                          </p:cNvPr>
                          <p:cNvCxnSpPr/>
                          <p:nvPr/>
                        </p:nvCxnSpPr>
                        <p:spPr>
                          <a:xfrm rot="10800000">
                            <a:off x="6691125" y="486638"/>
                            <a:ext cx="0" cy="670800"/>
                          </a:xfrm>
                          <a:prstGeom prst="straightConnector1">
                            <a:avLst/>
                          </a:prstGeom>
                          <a:noFill/>
                          <a:ln w="9525" cap="flat" cmpd="sng">
                            <a:solidFill>
                              <a:srgbClr val="B4A7D6"/>
                            </a:solidFill>
                            <a:prstDash val="dash"/>
                            <a:round/>
                            <a:headEnd type="none" w="med" len="med"/>
                            <a:tailEnd type="none" w="med" len="med"/>
                          </a:ln>
                        </p:spPr>
                      </p:cxnSp>
                      <p:sp>
                        <p:nvSpPr>
                          <p:cNvPr id="41" name="Google Shape;122;p14">
                            <a:extLst>
                              <a:ext uri="{FF2B5EF4-FFF2-40B4-BE49-F238E27FC236}">
                                <a16:creationId xmlns:a16="http://schemas.microsoft.com/office/drawing/2014/main" id="{D58C3A04-EF36-45C0-B4B0-27C23D00F353}"/>
                              </a:ext>
                            </a:extLst>
                          </p:cNvPr>
                          <p:cNvSpPr/>
                          <p:nvPr/>
                        </p:nvSpPr>
                        <p:spPr>
                          <a:xfrm>
                            <a:off x="6166401" y="522556"/>
                            <a:ext cx="1235676" cy="358200"/>
                          </a:xfrm>
                          <a:prstGeom prst="rect">
                            <a:avLst/>
                          </a:pr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1 Jun: Easing III</a:t>
                            </a:r>
                            <a:endParaRPr kumimoji="0" lang="en-US" sz="1200" b="1" i="0" u="none" strike="noStrike" kern="1200" cap="none" spc="0" normalizeH="0" baseline="0" noProof="0" dirty="0">
                              <a:ln>
                                <a:noFill/>
                              </a:ln>
                              <a:solidFill>
                                <a:schemeClr val="bg1"/>
                              </a:solidFill>
                              <a:effectLst/>
                              <a:uLnTx/>
                              <a:uFillTx/>
                              <a:latin typeface="TH Sarabun New"/>
                              <a:ea typeface="+mn-ea"/>
                              <a:cs typeface="TH Sarabun New"/>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Curfew: 11 PM – 3 AM</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p:txBody>
                      </p:sp>
                      <p:cxnSp>
                        <p:nvCxnSpPr>
                          <p:cNvPr id="42" name="Google Shape;123;p14">
                            <a:extLst>
                              <a:ext uri="{FF2B5EF4-FFF2-40B4-BE49-F238E27FC236}">
                                <a16:creationId xmlns:a16="http://schemas.microsoft.com/office/drawing/2014/main" id="{F6C39A58-55B2-4965-BBC5-09A72CB1FCB2}"/>
                              </a:ext>
                            </a:extLst>
                          </p:cNvPr>
                          <p:cNvCxnSpPr>
                            <a:cxnSpLocks/>
                          </p:cNvCxnSpPr>
                          <p:nvPr/>
                        </p:nvCxnSpPr>
                        <p:spPr>
                          <a:xfrm flipV="1">
                            <a:off x="6166401" y="1121133"/>
                            <a:ext cx="0" cy="103430"/>
                          </a:xfrm>
                          <a:prstGeom prst="straightConnector1">
                            <a:avLst/>
                          </a:prstGeom>
                          <a:noFill/>
                          <a:ln w="9525" cap="flat" cmpd="sng">
                            <a:solidFill>
                              <a:srgbClr val="B4A7D6"/>
                            </a:solidFill>
                            <a:prstDash val="dash"/>
                            <a:round/>
                            <a:headEnd type="none" w="med" len="med"/>
                            <a:tailEnd type="none" w="med" len="med"/>
                          </a:ln>
                        </p:spPr>
                      </p:cxnSp>
                      <p:sp>
                        <p:nvSpPr>
                          <p:cNvPr id="43" name="Google Shape;125;p14">
                            <a:extLst>
                              <a:ext uri="{FF2B5EF4-FFF2-40B4-BE49-F238E27FC236}">
                                <a16:creationId xmlns:a16="http://schemas.microsoft.com/office/drawing/2014/main" id="{BC9FFEE5-D4F1-4C41-8C9B-0D61B7FCA994}"/>
                              </a:ext>
                            </a:extLst>
                          </p:cNvPr>
                          <p:cNvSpPr/>
                          <p:nvPr/>
                        </p:nvSpPr>
                        <p:spPr>
                          <a:xfrm>
                            <a:off x="829390" y="4520650"/>
                            <a:ext cx="1696435" cy="224572"/>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3 Jan: Health checks at int. airports </a:t>
                            </a:r>
                            <a:endParaRPr kumimoji="0" sz="1200" b="0" i="0" u="none" strike="noStrike" kern="1200" cap="none" spc="0" normalizeH="0" baseline="0" noProof="0" dirty="0">
                              <a:ln>
                                <a:noFill/>
                              </a:ln>
                              <a:solidFill>
                                <a:prstClr val="black"/>
                              </a:solidFill>
                              <a:effectLst/>
                              <a:uLnTx/>
                              <a:uFillTx/>
                              <a:latin typeface="TH Sarabun New"/>
                              <a:ea typeface="+mn-ea"/>
                              <a:cs typeface="TH Sarabun New"/>
                            </a:endParaRPr>
                          </a:p>
                        </p:txBody>
                      </p:sp>
                      <p:cxnSp>
                        <p:nvCxnSpPr>
                          <p:cNvPr id="44" name="Google Shape;129;p14">
                            <a:extLst>
                              <a:ext uri="{FF2B5EF4-FFF2-40B4-BE49-F238E27FC236}">
                                <a16:creationId xmlns:a16="http://schemas.microsoft.com/office/drawing/2014/main" id="{0A771E9A-DDEB-4ECA-8684-75883B3B2285}"/>
                              </a:ext>
                            </a:extLst>
                          </p:cNvPr>
                          <p:cNvCxnSpPr/>
                          <p:nvPr/>
                        </p:nvCxnSpPr>
                        <p:spPr>
                          <a:xfrm rot="10800000">
                            <a:off x="4598450" y="3807506"/>
                            <a:ext cx="0" cy="342300"/>
                          </a:xfrm>
                          <a:prstGeom prst="straightConnector1">
                            <a:avLst/>
                          </a:prstGeom>
                          <a:noFill/>
                          <a:ln w="9525" cap="flat" cmpd="sng">
                            <a:solidFill>
                              <a:srgbClr val="B4A7D6"/>
                            </a:solidFill>
                            <a:prstDash val="dash"/>
                            <a:round/>
                            <a:headEnd type="none" w="med" len="med"/>
                            <a:tailEnd type="none" w="med" len="med"/>
                          </a:ln>
                        </p:spPr>
                      </p:cxnSp>
                      <p:cxnSp>
                        <p:nvCxnSpPr>
                          <p:cNvPr id="45" name="Google Shape;133;p14">
                            <a:extLst>
                              <a:ext uri="{FF2B5EF4-FFF2-40B4-BE49-F238E27FC236}">
                                <a16:creationId xmlns:a16="http://schemas.microsoft.com/office/drawing/2014/main" id="{1635420E-BC3B-481E-889E-DA41AE5669FC}"/>
                              </a:ext>
                            </a:extLst>
                          </p:cNvPr>
                          <p:cNvCxnSpPr/>
                          <p:nvPr/>
                        </p:nvCxnSpPr>
                        <p:spPr>
                          <a:xfrm rot="10800000">
                            <a:off x="4750850" y="3252675"/>
                            <a:ext cx="0" cy="342300"/>
                          </a:xfrm>
                          <a:prstGeom prst="straightConnector1">
                            <a:avLst/>
                          </a:prstGeom>
                          <a:noFill/>
                          <a:ln w="9525" cap="flat" cmpd="sng">
                            <a:solidFill>
                              <a:srgbClr val="B4A7D6"/>
                            </a:solidFill>
                            <a:prstDash val="dash"/>
                            <a:round/>
                            <a:headEnd type="none" w="med" len="med"/>
                            <a:tailEnd type="none" w="med" len="med"/>
                          </a:ln>
                        </p:spPr>
                      </p:cxnSp>
                      <p:cxnSp>
                        <p:nvCxnSpPr>
                          <p:cNvPr id="46" name="Google Shape;136;p14">
                            <a:extLst>
                              <a:ext uri="{FF2B5EF4-FFF2-40B4-BE49-F238E27FC236}">
                                <a16:creationId xmlns:a16="http://schemas.microsoft.com/office/drawing/2014/main" id="{889CD157-6047-45C7-947C-BBBA528E4D05}"/>
                              </a:ext>
                            </a:extLst>
                          </p:cNvPr>
                          <p:cNvCxnSpPr/>
                          <p:nvPr/>
                        </p:nvCxnSpPr>
                        <p:spPr>
                          <a:xfrm rot="10800000">
                            <a:off x="5198944" y="1677713"/>
                            <a:ext cx="0" cy="426600"/>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Google Shape;137;p14">
                            <a:extLst>
                              <a:ext uri="{FF2B5EF4-FFF2-40B4-BE49-F238E27FC236}">
                                <a16:creationId xmlns:a16="http://schemas.microsoft.com/office/drawing/2014/main" id="{7430A3BD-4203-4AF1-8722-28151EE47846}"/>
                              </a:ext>
                            </a:extLst>
                          </p:cNvPr>
                          <p:cNvCxnSpPr>
                            <a:cxnSpLocks/>
                            <a:endCxn id="34" idx="3"/>
                          </p:cNvCxnSpPr>
                          <p:nvPr/>
                        </p:nvCxnSpPr>
                        <p:spPr>
                          <a:xfrm flipV="1">
                            <a:off x="5604200" y="979017"/>
                            <a:ext cx="6985" cy="528345"/>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Google Shape;139;p14">
                            <a:extLst>
                              <a:ext uri="{FF2B5EF4-FFF2-40B4-BE49-F238E27FC236}">
                                <a16:creationId xmlns:a16="http://schemas.microsoft.com/office/drawing/2014/main" id="{4F18ACEC-7E17-4108-87E4-121AD332903D}"/>
                              </a:ext>
                            </a:extLst>
                          </p:cNvPr>
                          <p:cNvCxnSpPr>
                            <a:cxnSpLocks/>
                          </p:cNvCxnSpPr>
                          <p:nvPr/>
                        </p:nvCxnSpPr>
                        <p:spPr>
                          <a:xfrm flipV="1">
                            <a:off x="4412925" y="4396279"/>
                            <a:ext cx="0" cy="266700"/>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4" name="Google Shape;114;p14">
                          <a:extLst>
                            <a:ext uri="{FF2B5EF4-FFF2-40B4-BE49-F238E27FC236}">
                              <a16:creationId xmlns:a16="http://schemas.microsoft.com/office/drawing/2014/main" id="{9B76AEDE-3084-4284-9666-4C890847B6D3}"/>
                            </a:ext>
                          </a:extLst>
                        </p:cNvPr>
                        <p:cNvSpPr/>
                        <p:nvPr/>
                      </p:nvSpPr>
                      <p:spPr>
                        <a:xfrm>
                          <a:off x="1840619" y="1553682"/>
                          <a:ext cx="1735624" cy="277875"/>
                        </a:xfrm>
                        <a:prstGeom prst="rect">
                          <a:avLst/>
                        </a:pr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8</a:t>
                          </a: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 Apr: </a:t>
                          </a: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financial aid 15,000 baht/person </a:t>
                          </a:r>
                          <a:b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b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“Nobody will be left behind” </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p:txBody>
                    </p:sp>
                  </p:grpSp>
                  <p:cxnSp>
                    <p:nvCxnSpPr>
                      <p:cNvPr id="22" name="Google Shape;136;p14">
                        <a:extLst>
                          <a:ext uri="{FF2B5EF4-FFF2-40B4-BE49-F238E27FC236}">
                            <a16:creationId xmlns:a16="http://schemas.microsoft.com/office/drawing/2014/main" id="{801B3C5D-2586-4024-B0AE-97BC994F3F17}"/>
                          </a:ext>
                        </a:extLst>
                      </p:cNvPr>
                      <p:cNvCxnSpPr/>
                      <p:nvPr/>
                    </p:nvCxnSpPr>
                    <p:spPr>
                      <a:xfrm rot="10800000">
                        <a:off x="3576243" y="1832387"/>
                        <a:ext cx="0" cy="369866"/>
                      </a:xfrm>
                      <a:prstGeom prst="straightConnector1">
                        <a:avLst/>
                      </a:prstGeom>
                      <a:noFill/>
                      <a:ln w="9525" cap="flat" cmpd="sng">
                        <a:solidFill>
                          <a:srgbClr val="B4A7D6"/>
                        </a:solidFill>
                        <a:prstDash val="dash"/>
                        <a:round/>
                        <a:headEnd type="none" w="med" len="med"/>
                        <a:tailEnd type="none" w="med" len="med"/>
                      </a:ln>
                    </p:spPr>
                  </p:cxnSp>
                </p:grpSp>
                <p:sp>
                  <p:nvSpPr>
                    <p:cNvPr id="19" name="Google Shape;113;p14">
                      <a:extLst>
                        <a:ext uri="{FF2B5EF4-FFF2-40B4-BE49-F238E27FC236}">
                          <a16:creationId xmlns:a16="http://schemas.microsoft.com/office/drawing/2014/main" id="{26167416-6717-4B41-A1ED-049734234050}"/>
                        </a:ext>
                      </a:extLst>
                    </p:cNvPr>
                    <p:cNvSpPr/>
                    <p:nvPr/>
                  </p:nvSpPr>
                  <p:spPr>
                    <a:xfrm>
                      <a:off x="1093474" y="1037325"/>
                      <a:ext cx="2809249" cy="263145"/>
                    </a:xfrm>
                    <a:prstGeom prst="rect">
                      <a:avLst/>
                    </a:pr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1</a:t>
                      </a:r>
                      <a:r>
                        <a:rPr kumimoji="0" lang="th-TH" sz="1200" b="1" i="0" u="none" strike="noStrike" kern="1200" cap="none" spc="0" normalizeH="0" baseline="0" noProof="0" dirty="0">
                          <a:ln>
                            <a:noFill/>
                          </a:ln>
                          <a:solidFill>
                            <a:schemeClr val="bg1"/>
                          </a:solidFill>
                          <a:effectLst/>
                          <a:uLnTx/>
                          <a:uFillTx/>
                          <a:latin typeface="TH Sarabun New"/>
                          <a:ea typeface="+mn-ea"/>
                          <a:cs typeface="TH Sarabun New"/>
                        </a:rPr>
                        <a:t>9</a:t>
                      </a: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 Apr: </a:t>
                      </a: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Gov’t approved 3 Royal Decrees to borrow money 1.9 trillion baht</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p:txBody>
                </p:sp>
                <p:cxnSp>
                  <p:nvCxnSpPr>
                    <p:cNvPr id="20" name="Google Shape;137;p14">
                      <a:extLst>
                        <a:ext uri="{FF2B5EF4-FFF2-40B4-BE49-F238E27FC236}">
                          <a16:creationId xmlns:a16="http://schemas.microsoft.com/office/drawing/2014/main" id="{3890BF3C-155D-4042-92C6-DD0928DB2DB8}"/>
                        </a:ext>
                      </a:extLst>
                    </p:cNvPr>
                    <p:cNvCxnSpPr>
                      <a:cxnSpLocks/>
                    </p:cNvCxnSpPr>
                    <p:nvPr/>
                  </p:nvCxnSpPr>
                  <p:spPr>
                    <a:xfrm flipV="1">
                      <a:off x="3891081" y="1321198"/>
                      <a:ext cx="11787" cy="545967"/>
                    </a:xfrm>
                    <a:prstGeom prst="straightConnector1">
                      <a:avLst/>
                    </a:prstGeom>
                    <a:noFill/>
                    <a:ln w="9525" cap="flat" cmpd="sng">
                      <a:solidFill>
                        <a:srgbClr val="B4A7D6"/>
                      </a:solidFill>
                      <a:prstDash val="dash"/>
                      <a:round/>
                      <a:headEnd type="none" w="med" len="med"/>
                      <a:tailEnd type="none" w="med" len="med"/>
                    </a:ln>
                  </p:spPr>
                </p:cxnSp>
              </p:grpSp>
              <p:sp>
                <p:nvSpPr>
                  <p:cNvPr id="17" name="Google Shape;102;p14">
                    <a:extLst>
                      <a:ext uri="{FF2B5EF4-FFF2-40B4-BE49-F238E27FC236}">
                        <a16:creationId xmlns:a16="http://schemas.microsoft.com/office/drawing/2014/main" id="{DF9D3257-AB6E-453C-B0A1-B511908F2E60}"/>
                      </a:ext>
                    </a:extLst>
                  </p:cNvPr>
                  <p:cNvSpPr/>
                  <p:nvPr/>
                </p:nvSpPr>
                <p:spPr>
                  <a:xfrm>
                    <a:off x="1745161" y="4007903"/>
                    <a:ext cx="2445570" cy="171672"/>
                  </a:xfrm>
                  <a:prstGeom prst="rect">
                    <a:avLst/>
                  </a:pr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2</a:t>
                    </a: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0</a:t>
                    </a:r>
                    <a:r>
                      <a:rPr kumimoji="0" lang="th" sz="1200" b="1" i="0" u="none" strike="noStrike" kern="1200" cap="none" spc="0" normalizeH="0" baseline="0" noProof="0" dirty="0">
                        <a:ln>
                          <a:noFill/>
                        </a:ln>
                        <a:solidFill>
                          <a:schemeClr val="bg1"/>
                        </a:solidFill>
                        <a:effectLst/>
                        <a:uLnTx/>
                        <a:uFillTx/>
                        <a:latin typeface="TH Sarabun New"/>
                        <a:ea typeface="+mn-ea"/>
                        <a:cs typeface="TH Sarabun New"/>
                      </a:rPr>
                      <a:t> Mar: </a:t>
                    </a: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Monetary policy – BOT buy Gov’t bond 100 billion baht</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p:txBody>
              </p:sp>
            </p:grpSp>
            <p:sp>
              <p:nvSpPr>
                <p:cNvPr id="15" name="Google Shape;108;p14">
                  <a:extLst>
                    <a:ext uri="{FF2B5EF4-FFF2-40B4-BE49-F238E27FC236}">
                      <a16:creationId xmlns:a16="http://schemas.microsoft.com/office/drawing/2014/main" id="{EB0E61E7-793A-4F68-B470-95A148236593}"/>
                    </a:ext>
                  </a:extLst>
                </p:cNvPr>
                <p:cNvSpPr/>
                <p:nvPr/>
              </p:nvSpPr>
              <p:spPr>
                <a:xfrm>
                  <a:off x="2184936" y="2115716"/>
                  <a:ext cx="1314300" cy="1524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h" sz="1200" b="0" i="0" u="none" strike="noStrike" kern="1200" cap="none" spc="0" normalizeH="0" baseline="0" noProof="0" dirty="0">
                      <a:ln>
                        <a:noFill/>
                      </a:ln>
                      <a:solidFill>
                        <a:prstClr val="black"/>
                      </a:solidFill>
                      <a:effectLst/>
                      <a:uLnTx/>
                      <a:uFillTx/>
                      <a:latin typeface="TH Sarabun New"/>
                      <a:ea typeface="+mn-ea"/>
                      <a:cs typeface="TH Sarabun New"/>
                    </a:rPr>
                    <a:t>6 Apr: Int. Flights ban</a:t>
                  </a:r>
                  <a:endParaRPr kumimoji="0" sz="1200" b="0" i="0" u="none" strike="noStrike" kern="1200" cap="none" spc="0" normalizeH="0" baseline="0" noProof="0" dirty="0">
                    <a:ln>
                      <a:noFill/>
                    </a:ln>
                    <a:solidFill>
                      <a:prstClr val="black"/>
                    </a:solidFill>
                    <a:effectLst/>
                    <a:uLnTx/>
                    <a:uFillTx/>
                    <a:latin typeface="TH Sarabun New"/>
                    <a:ea typeface="+mn-ea"/>
                    <a:cs typeface="TH Sarabun New"/>
                  </a:endParaRPr>
                </a:p>
              </p:txBody>
            </p:sp>
          </p:grpSp>
          <p:grpSp>
            <p:nvGrpSpPr>
              <p:cNvPr id="9" name="Group 8">
                <a:extLst>
                  <a:ext uri="{FF2B5EF4-FFF2-40B4-BE49-F238E27FC236}">
                    <a16:creationId xmlns:a16="http://schemas.microsoft.com/office/drawing/2014/main" id="{BC09C611-251F-473C-B948-7F34279852C8}"/>
                  </a:ext>
                </a:extLst>
              </p:cNvPr>
              <p:cNvGrpSpPr/>
              <p:nvPr/>
            </p:nvGrpSpPr>
            <p:grpSpPr>
              <a:xfrm>
                <a:off x="5316760" y="3711117"/>
                <a:ext cx="1533139" cy="587221"/>
                <a:chOff x="5329586" y="1649919"/>
                <a:chExt cx="1533139" cy="587221"/>
              </a:xfrm>
            </p:grpSpPr>
            <p:sp>
              <p:nvSpPr>
                <p:cNvPr id="10" name="Rectangle 9">
                  <a:extLst>
                    <a:ext uri="{FF2B5EF4-FFF2-40B4-BE49-F238E27FC236}">
                      <a16:creationId xmlns:a16="http://schemas.microsoft.com/office/drawing/2014/main" id="{739C45F6-274B-4BAF-B2F1-8F1DA9C4B8A8}"/>
                    </a:ext>
                  </a:extLst>
                </p:cNvPr>
                <p:cNvSpPr/>
                <p:nvPr/>
              </p:nvSpPr>
              <p:spPr>
                <a:xfrm>
                  <a:off x="5329586" y="1678710"/>
                  <a:ext cx="133922" cy="14288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400" b="0" i="0" u="none" strike="noStrike" kern="1200" cap="none" spc="0" normalizeH="0" baseline="0" noProof="0">
                    <a:ln>
                      <a:noFill/>
                    </a:ln>
                    <a:solidFill>
                      <a:prstClr val="white"/>
                    </a:solidFill>
                    <a:effectLst/>
                    <a:uLnTx/>
                    <a:uFillTx/>
                    <a:latin typeface="TH Sarabun New"/>
                    <a:ea typeface="+mn-ea"/>
                    <a:cs typeface="TH Sarabun New"/>
                  </a:endParaRPr>
                </a:p>
              </p:txBody>
            </p:sp>
            <p:sp>
              <p:nvSpPr>
                <p:cNvPr id="11" name="Rectangle 10">
                  <a:extLst>
                    <a:ext uri="{FF2B5EF4-FFF2-40B4-BE49-F238E27FC236}">
                      <a16:creationId xmlns:a16="http://schemas.microsoft.com/office/drawing/2014/main" id="{C79737BD-72BD-4CF0-BDFE-1B6770235754}"/>
                    </a:ext>
                  </a:extLst>
                </p:cNvPr>
                <p:cNvSpPr/>
                <p:nvPr/>
              </p:nvSpPr>
              <p:spPr>
                <a:xfrm>
                  <a:off x="5329586" y="1988382"/>
                  <a:ext cx="133922" cy="14288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400" b="0" i="0" u="none" strike="noStrike" kern="1200" cap="none" spc="0" normalizeH="0" baseline="0" noProof="0" dirty="0">
                    <a:ln>
                      <a:noFill/>
                    </a:ln>
                    <a:solidFill>
                      <a:prstClr val="white"/>
                    </a:solidFill>
                    <a:effectLst/>
                    <a:uLnTx/>
                    <a:uFillTx/>
                    <a:latin typeface="TH Sarabun New"/>
                    <a:ea typeface="+mn-ea"/>
                    <a:cs typeface="TH Sarabun New"/>
                  </a:endParaRPr>
                </a:p>
              </p:txBody>
            </p:sp>
            <p:sp>
              <p:nvSpPr>
                <p:cNvPr id="12" name="TextBox 11">
                  <a:extLst>
                    <a:ext uri="{FF2B5EF4-FFF2-40B4-BE49-F238E27FC236}">
                      <a16:creationId xmlns:a16="http://schemas.microsoft.com/office/drawing/2014/main" id="{085F749F-9F3A-4963-8450-3649917FC92D}"/>
                    </a:ext>
                  </a:extLst>
                </p:cNvPr>
                <p:cNvSpPr txBox="1"/>
                <p:nvPr/>
              </p:nvSpPr>
              <p:spPr>
                <a:xfrm>
                  <a:off x="5532654" y="1948586"/>
                  <a:ext cx="1330071" cy="28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H Sarabun New"/>
                      <a:ea typeface="+mn-ea"/>
                      <a:cs typeface="TH Sarabun New"/>
                    </a:rPr>
                    <a:t>Health policies</a:t>
                  </a:r>
                  <a:endParaRPr kumimoji="0" lang="th-TH" sz="1800" b="1" i="0" u="none" strike="noStrike" kern="1200" cap="none" spc="0" normalizeH="0" baseline="0" noProof="0" dirty="0">
                    <a:ln>
                      <a:noFill/>
                    </a:ln>
                    <a:solidFill>
                      <a:prstClr val="black"/>
                    </a:solidFill>
                    <a:effectLst/>
                    <a:uLnTx/>
                    <a:uFillTx/>
                    <a:latin typeface="TH Sarabun New"/>
                    <a:ea typeface="+mn-ea"/>
                    <a:cs typeface="TH Sarabun New"/>
                  </a:endParaRPr>
                </a:p>
              </p:txBody>
            </p:sp>
            <p:sp>
              <p:nvSpPr>
                <p:cNvPr id="13" name="TextBox 12">
                  <a:extLst>
                    <a:ext uri="{FF2B5EF4-FFF2-40B4-BE49-F238E27FC236}">
                      <a16:creationId xmlns:a16="http://schemas.microsoft.com/office/drawing/2014/main" id="{3FD1B6F9-9F10-409E-BAAE-E7D844D5087D}"/>
                    </a:ext>
                  </a:extLst>
                </p:cNvPr>
                <p:cNvSpPr txBox="1"/>
                <p:nvPr/>
              </p:nvSpPr>
              <p:spPr>
                <a:xfrm>
                  <a:off x="5532654" y="1649919"/>
                  <a:ext cx="1330071" cy="28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H Sarabun New"/>
                      <a:ea typeface="+mn-ea"/>
                      <a:cs typeface="TH Sarabun New"/>
                    </a:rPr>
                    <a:t>Economic policies</a:t>
                  </a:r>
                  <a:endParaRPr kumimoji="0" lang="th-TH" sz="1800" b="1" i="0" u="none" strike="noStrike" kern="1200" cap="none" spc="0" normalizeH="0" baseline="0" noProof="0" dirty="0">
                    <a:ln>
                      <a:noFill/>
                    </a:ln>
                    <a:solidFill>
                      <a:prstClr val="black"/>
                    </a:solidFill>
                    <a:effectLst/>
                    <a:uLnTx/>
                    <a:uFillTx/>
                    <a:latin typeface="TH Sarabun New"/>
                    <a:ea typeface="+mn-ea"/>
                    <a:cs typeface="TH Sarabun New"/>
                  </a:endParaRPr>
                </a:p>
              </p:txBody>
            </p:sp>
          </p:grpSp>
        </p:grpSp>
        <p:sp>
          <p:nvSpPr>
            <p:cNvPr id="7" name="Google Shape;113;p14">
              <a:extLst>
                <a:ext uri="{FF2B5EF4-FFF2-40B4-BE49-F238E27FC236}">
                  <a16:creationId xmlns:a16="http://schemas.microsoft.com/office/drawing/2014/main" id="{C215753A-C8D8-4C3D-9A3F-5E3B0AC03F87}"/>
                </a:ext>
              </a:extLst>
            </p:cNvPr>
            <p:cNvSpPr/>
            <p:nvPr/>
          </p:nvSpPr>
          <p:spPr>
            <a:xfrm>
              <a:off x="3514722" y="1608476"/>
              <a:ext cx="1416627" cy="645557"/>
            </a:xfrm>
            <a:prstGeom prst="rect">
              <a:avLst/>
            </a:prstGeom>
            <a:solidFill>
              <a:schemeClr val="accent6">
                <a:lumMod val="75000"/>
              </a:schemeClr>
            </a:solidFill>
            <a:ln>
              <a:solidFill>
                <a:schemeClr val="accent6">
                  <a:lumMod val="75000"/>
                </a:schemeClr>
              </a:solid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TH Sarabun New"/>
                  <a:ea typeface="+mn-ea"/>
                  <a:cs typeface="TH Sarabun New"/>
                </a:rPr>
                <a:t>9 Jul: Economic &amp; Social rehabilitation projects were approved 92 billion baht from 400 billion baht </a:t>
              </a:r>
              <a:endParaRPr kumimoji="0" sz="1200" b="1" i="0" u="none" strike="noStrike" kern="1200" cap="none" spc="0" normalizeH="0" baseline="0" noProof="0" dirty="0">
                <a:ln>
                  <a:noFill/>
                </a:ln>
                <a:solidFill>
                  <a:schemeClr val="bg1"/>
                </a:solidFill>
                <a:effectLst/>
                <a:uLnTx/>
                <a:uFillTx/>
                <a:latin typeface="TH Sarabun New"/>
                <a:ea typeface="+mn-ea"/>
                <a:cs typeface="TH Sarabun New"/>
              </a:endParaRPr>
            </a:p>
          </p:txBody>
        </p:sp>
      </p:grpSp>
      <p:sp>
        <p:nvSpPr>
          <p:cNvPr id="2" name="TextBox 1">
            <a:extLst>
              <a:ext uri="{FF2B5EF4-FFF2-40B4-BE49-F238E27FC236}">
                <a16:creationId xmlns:a16="http://schemas.microsoft.com/office/drawing/2014/main" id="{9919B234-CA0D-4AE3-B871-2E4094C0AACD}"/>
              </a:ext>
            </a:extLst>
          </p:cNvPr>
          <p:cNvSpPr txBox="1"/>
          <p:nvPr/>
        </p:nvSpPr>
        <p:spPr>
          <a:xfrm>
            <a:off x="256053" y="1746421"/>
            <a:ext cx="2962060" cy="363176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Government spending has helped to mitigate </a:t>
            </a:r>
            <a:br>
              <a:rPr lang="en-US" sz="2000" b="1" dirty="0">
                <a:latin typeface="TH Sarabun New" panose="020B0500040200020003" pitchFamily="34" charset="-34"/>
                <a:cs typeface="TH Sarabun New" panose="020B0500040200020003" pitchFamily="34" charset="-34"/>
              </a:rPr>
            </a:br>
            <a:r>
              <a:rPr lang="en-US" sz="2000" b="1" dirty="0">
                <a:latin typeface="TH Sarabun New" panose="020B0500040200020003" pitchFamily="34" charset="-34"/>
                <a:cs typeface="TH Sarabun New" panose="020B0500040200020003" pitchFamily="34" charset="-34"/>
              </a:rPr>
              <a:t>the impacts of COVID-19 on individuals, but the amount </a:t>
            </a:r>
            <a:br>
              <a:rPr lang="en-US" sz="2000" b="1" dirty="0">
                <a:latin typeface="TH Sarabun New" panose="020B0500040200020003" pitchFamily="34" charset="-34"/>
                <a:cs typeface="TH Sarabun New" panose="020B0500040200020003" pitchFamily="34" charset="-34"/>
              </a:rPr>
            </a:br>
            <a:r>
              <a:rPr lang="en-US" sz="2000" b="1" dirty="0">
                <a:latin typeface="TH Sarabun New" panose="020B0500040200020003" pitchFamily="34" charset="-34"/>
                <a:cs typeface="TH Sarabun New" panose="020B0500040200020003" pitchFamily="34" charset="-34"/>
              </a:rPr>
              <a:t>is limited and speed is slow.</a:t>
            </a:r>
          </a:p>
          <a:p>
            <a:pPr marL="285750" indent="-285750">
              <a:spcBef>
                <a:spcPts val="600"/>
              </a:spcBef>
              <a:spcAft>
                <a:spcPts val="600"/>
              </a:spcAft>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There were three phase of government response started at 10th March until now, the total budget line of government response is 2 trillion baht (14% of GDP).</a:t>
            </a:r>
          </a:p>
        </p:txBody>
      </p:sp>
    </p:spTree>
    <p:extLst>
      <p:ext uri="{BB962C8B-B14F-4D97-AF65-F5344CB8AC3E}">
        <p14:creationId xmlns:p14="http://schemas.microsoft.com/office/powerpoint/2010/main" val="3232770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22F6D-6B5E-4D7B-B8C9-920C38D300F4}"/>
              </a:ext>
            </a:extLst>
          </p:cNvPr>
          <p:cNvSpPr txBox="1"/>
          <p:nvPr/>
        </p:nvSpPr>
        <p:spPr>
          <a:xfrm>
            <a:off x="5795889" y="296316"/>
            <a:ext cx="6091311"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Policy responses</a:t>
            </a:r>
          </a:p>
        </p:txBody>
      </p:sp>
      <p:graphicFrame>
        <p:nvGraphicFramePr>
          <p:cNvPr id="49" name="Table 49">
            <a:extLst>
              <a:ext uri="{FF2B5EF4-FFF2-40B4-BE49-F238E27FC236}">
                <a16:creationId xmlns:a16="http://schemas.microsoft.com/office/drawing/2014/main" id="{A17B5A7D-E436-434B-84B2-72E205FD2003}"/>
              </a:ext>
            </a:extLst>
          </p:cNvPr>
          <p:cNvGraphicFramePr>
            <a:graphicFrameLocks noGrp="1"/>
          </p:cNvGraphicFramePr>
          <p:nvPr>
            <p:extLst>
              <p:ext uri="{D42A27DB-BD31-4B8C-83A1-F6EECF244321}">
                <p14:modId xmlns:p14="http://schemas.microsoft.com/office/powerpoint/2010/main" val="1922127157"/>
              </p:ext>
            </p:extLst>
          </p:nvPr>
        </p:nvGraphicFramePr>
        <p:xfrm>
          <a:off x="680270" y="2043039"/>
          <a:ext cx="6492239" cy="3627120"/>
        </p:xfrm>
        <a:graphic>
          <a:graphicData uri="http://schemas.openxmlformats.org/drawingml/2006/table">
            <a:tbl>
              <a:tblPr firstRow="1" bandRow="1">
                <a:tableStyleId>{5C22544A-7EE6-4342-B048-85BDC9FD1C3A}</a:tableStyleId>
              </a:tblPr>
              <a:tblGrid>
                <a:gridCol w="1200111">
                  <a:extLst>
                    <a:ext uri="{9D8B030D-6E8A-4147-A177-3AD203B41FA5}">
                      <a16:colId xmlns:a16="http://schemas.microsoft.com/office/drawing/2014/main" val="171559244"/>
                    </a:ext>
                  </a:extLst>
                </a:gridCol>
                <a:gridCol w="1612627">
                  <a:extLst>
                    <a:ext uri="{9D8B030D-6E8A-4147-A177-3AD203B41FA5}">
                      <a16:colId xmlns:a16="http://schemas.microsoft.com/office/drawing/2014/main" val="1753756664"/>
                    </a:ext>
                  </a:extLst>
                </a:gridCol>
                <a:gridCol w="1536192">
                  <a:extLst>
                    <a:ext uri="{9D8B030D-6E8A-4147-A177-3AD203B41FA5}">
                      <a16:colId xmlns:a16="http://schemas.microsoft.com/office/drawing/2014/main" val="4235718472"/>
                    </a:ext>
                  </a:extLst>
                </a:gridCol>
                <a:gridCol w="2143309">
                  <a:extLst>
                    <a:ext uri="{9D8B030D-6E8A-4147-A177-3AD203B41FA5}">
                      <a16:colId xmlns:a16="http://schemas.microsoft.com/office/drawing/2014/main" val="2759308716"/>
                    </a:ext>
                  </a:extLst>
                </a:gridCol>
              </a:tblGrid>
              <a:tr h="370840">
                <a:tc>
                  <a:txBody>
                    <a:bodyPr/>
                    <a:lstStyle/>
                    <a:p>
                      <a:pPr algn="ctr"/>
                      <a:r>
                        <a:rPr lang="en-US" sz="2400" dirty="0">
                          <a:latin typeface="TH Sarabun New" panose="020B0500040200020003" pitchFamily="34" charset="-34"/>
                          <a:cs typeface="TH Sarabun New" panose="020B0500040200020003" pitchFamily="34" charset="-34"/>
                        </a:rPr>
                        <a:t>Policy Response</a:t>
                      </a:r>
                      <a:endParaRPr lang="th-TH" sz="2400" dirty="0">
                        <a:latin typeface="TH Sarabun New" panose="020B0500040200020003" pitchFamily="34" charset="-34"/>
                        <a:cs typeface="TH Sarabun New" panose="020B0500040200020003" pitchFamily="34" charset="-34"/>
                      </a:endParaRPr>
                    </a:p>
                  </a:txBody>
                  <a:tcPr anchor="ctr"/>
                </a:tc>
                <a:tc>
                  <a:txBody>
                    <a:bodyPr/>
                    <a:lstStyle/>
                    <a:p>
                      <a:pPr algn="ctr"/>
                      <a:r>
                        <a:rPr lang="en-US" sz="2400" dirty="0">
                          <a:latin typeface="TH Sarabun New" panose="020B0500040200020003" pitchFamily="34" charset="-34"/>
                          <a:cs typeface="TH Sarabun New" panose="020B0500040200020003" pitchFamily="34" charset="-34"/>
                        </a:rPr>
                        <a:t>Budget line </a:t>
                      </a:r>
                      <a:br>
                        <a:rPr lang="en-US" sz="2400" dirty="0">
                          <a:latin typeface="TH Sarabun New" panose="020B0500040200020003" pitchFamily="34" charset="-34"/>
                          <a:cs typeface="TH Sarabun New" panose="020B0500040200020003" pitchFamily="34" charset="-34"/>
                        </a:rPr>
                      </a:br>
                      <a:r>
                        <a:rPr lang="en-US" sz="2400" dirty="0">
                          <a:latin typeface="TH Sarabun New" panose="020B0500040200020003" pitchFamily="34" charset="-34"/>
                          <a:cs typeface="TH Sarabun New" panose="020B0500040200020003" pitchFamily="34" charset="-34"/>
                        </a:rPr>
                        <a:t>(Million Baht)</a:t>
                      </a:r>
                      <a:endParaRPr lang="th-TH" sz="2400" dirty="0">
                        <a:latin typeface="TH Sarabun New" panose="020B0500040200020003" pitchFamily="34" charset="-34"/>
                        <a:cs typeface="TH Sarabun New" panose="020B0500040200020003" pitchFamily="34" charset="-34"/>
                      </a:endParaRPr>
                    </a:p>
                  </a:txBody>
                  <a:tcPr anchor="ctr"/>
                </a:tc>
                <a:tc>
                  <a:txBody>
                    <a:bodyPr/>
                    <a:lstStyle/>
                    <a:p>
                      <a:pPr algn="ctr"/>
                      <a:r>
                        <a:rPr lang="en-US" sz="2400" dirty="0">
                          <a:latin typeface="TH Sarabun New" panose="020B0500040200020003" pitchFamily="34" charset="-34"/>
                          <a:cs typeface="TH Sarabun New" panose="020B0500040200020003" pitchFamily="34" charset="-34"/>
                        </a:rPr>
                        <a:t>Disbursement </a:t>
                      </a:r>
                      <a:br>
                        <a:rPr lang="en-US" sz="2400" dirty="0">
                          <a:latin typeface="TH Sarabun New" panose="020B0500040200020003" pitchFamily="34" charset="-34"/>
                          <a:cs typeface="TH Sarabun New" panose="020B0500040200020003" pitchFamily="34" charset="-34"/>
                        </a:rPr>
                      </a:br>
                      <a:r>
                        <a:rPr lang="en-US" sz="2400" dirty="0">
                          <a:latin typeface="TH Sarabun New" panose="020B0500040200020003" pitchFamily="34" charset="-34"/>
                          <a:cs typeface="TH Sarabun New" panose="020B0500040200020003" pitchFamily="34" charset="-34"/>
                        </a:rPr>
                        <a:t>(Million Baht)</a:t>
                      </a:r>
                      <a:endParaRPr lang="th-TH" sz="2400" dirty="0">
                        <a:latin typeface="TH Sarabun New" panose="020B0500040200020003" pitchFamily="34" charset="-34"/>
                        <a:cs typeface="TH Sarabun New" panose="020B0500040200020003" pitchFamily="34" charset="-34"/>
                      </a:endParaRPr>
                    </a:p>
                  </a:txBody>
                  <a:tcPr anchor="ctr"/>
                </a:tc>
                <a:tc>
                  <a:txBody>
                    <a:bodyPr/>
                    <a:lstStyle/>
                    <a:p>
                      <a:pPr algn="ctr"/>
                      <a:r>
                        <a:rPr lang="en-US" sz="2400" dirty="0">
                          <a:latin typeface="TH Sarabun New" panose="020B0500040200020003" pitchFamily="34" charset="-34"/>
                          <a:cs typeface="TH Sarabun New" panose="020B0500040200020003" pitchFamily="34" charset="-34"/>
                        </a:rPr>
                        <a:t>Target group</a:t>
                      </a:r>
                      <a:endParaRPr lang="th-TH" sz="2400" dirty="0">
                        <a:latin typeface="TH Sarabun New" panose="020B0500040200020003" pitchFamily="34" charset="-34"/>
                        <a:cs typeface="TH Sarabun New" panose="020B0500040200020003" pitchFamily="34" charset="-34"/>
                      </a:endParaRPr>
                    </a:p>
                  </a:txBody>
                  <a:tcPr anchor="ctr"/>
                </a:tc>
                <a:extLst>
                  <a:ext uri="{0D108BD9-81ED-4DB2-BD59-A6C34878D82A}">
                    <a16:rowId xmlns:a16="http://schemas.microsoft.com/office/drawing/2014/main" val="2531865992"/>
                  </a:ext>
                </a:extLst>
              </a:tr>
              <a:tr h="370840">
                <a:tc>
                  <a:txBody>
                    <a:bodyPr/>
                    <a:lstStyle/>
                    <a:p>
                      <a:r>
                        <a:rPr lang="en-US" sz="2400" b="1" dirty="0">
                          <a:latin typeface="TH Sarabun New" panose="020B0500040200020003" pitchFamily="34" charset="-34"/>
                          <a:cs typeface="TH Sarabun New" panose="020B0500040200020003" pitchFamily="34" charset="-34"/>
                        </a:rPr>
                        <a:t>Phase I</a:t>
                      </a:r>
                      <a:br>
                        <a:rPr lang="en-US" sz="2400" dirty="0">
                          <a:latin typeface="TH Sarabun New" panose="020B0500040200020003" pitchFamily="34" charset="-34"/>
                          <a:cs typeface="TH Sarabun New" panose="020B0500040200020003" pitchFamily="34" charset="-34"/>
                        </a:rPr>
                      </a:br>
                      <a:r>
                        <a:rPr lang="en-US" sz="2000" dirty="0">
                          <a:latin typeface="TH Sarabun New" panose="020B0500040200020003" pitchFamily="34" charset="-34"/>
                          <a:cs typeface="TH Sarabun New" panose="020B0500040200020003" pitchFamily="34" charset="-34"/>
                        </a:rPr>
                        <a:t>10 Mar 2020</a:t>
                      </a:r>
                      <a:endParaRPr lang="th-TH" sz="2400" dirty="0">
                        <a:latin typeface="TH Sarabun New" panose="020B0500040200020003" pitchFamily="34" charset="-34"/>
                        <a:cs typeface="TH Sarabun New" panose="020B0500040200020003" pitchFamily="34" charset="-34"/>
                      </a:endParaRPr>
                    </a:p>
                  </a:txBody>
                  <a:tcPr/>
                </a:tc>
                <a:tc>
                  <a:txBody>
                    <a:bodyPr/>
                    <a:lstStyle/>
                    <a:p>
                      <a:pPr algn="r"/>
                      <a:r>
                        <a:rPr lang="en-US" sz="2400" b="1" dirty="0">
                          <a:latin typeface="TH Sarabun New" panose="020B0500040200020003" pitchFamily="34" charset="-34"/>
                          <a:cs typeface="TH Sarabun New" panose="020B0500040200020003" pitchFamily="34" charset="-34"/>
                        </a:rPr>
                        <a:t>396,024</a:t>
                      </a:r>
                      <a:endParaRPr lang="th-TH" sz="2400" b="1" dirty="0">
                        <a:latin typeface="TH Sarabun New" panose="020B0500040200020003" pitchFamily="34" charset="-34"/>
                        <a:cs typeface="TH Sarabun New" panose="020B0500040200020003" pitchFamily="34" charset="-34"/>
                      </a:endParaRPr>
                    </a:p>
                  </a:txBody>
                  <a:tcPr/>
                </a:tc>
                <a:tc>
                  <a:txBody>
                    <a:bodyPr/>
                    <a:lstStyle/>
                    <a:p>
                      <a:pPr algn="r"/>
                      <a:r>
                        <a:rPr lang="en-US" sz="2400" b="1" dirty="0">
                          <a:latin typeface="TH Sarabun New" panose="020B0500040200020003" pitchFamily="34" charset="-34"/>
                          <a:cs typeface="TH Sarabun New" panose="020B0500040200020003" pitchFamily="34" charset="-34"/>
                        </a:rPr>
                        <a:t>201,474</a:t>
                      </a:r>
                      <a:endParaRPr lang="th-TH" sz="2400" b="1" dirty="0">
                        <a:latin typeface="TH Sarabun New" panose="020B0500040200020003" pitchFamily="34" charset="-34"/>
                        <a:cs typeface="TH Sarabun New" panose="020B0500040200020003" pitchFamily="34" charset="-34"/>
                      </a:endParaRPr>
                    </a:p>
                  </a:txBody>
                  <a:tcPr/>
                </a:tc>
                <a:tc>
                  <a:txBody>
                    <a:bodyPr/>
                    <a:lstStyle/>
                    <a:p>
                      <a:pPr algn="l"/>
                      <a:r>
                        <a:rPr lang="en-US" sz="2400" b="1" dirty="0">
                          <a:latin typeface="TH Sarabun New" panose="020B0500040200020003" pitchFamily="34" charset="-34"/>
                          <a:cs typeface="TH Sarabun New" panose="020B0500040200020003" pitchFamily="34" charset="-34"/>
                        </a:rPr>
                        <a:t>Thais/ Business</a:t>
                      </a:r>
                      <a:endParaRPr lang="th-TH" sz="2400" b="1" dirty="0">
                        <a:latin typeface="TH Sarabun New" panose="020B0500040200020003" pitchFamily="34" charset="-34"/>
                        <a:cs typeface="TH Sarabun New" panose="020B0500040200020003" pitchFamily="34" charset="-34"/>
                      </a:endParaRPr>
                    </a:p>
                  </a:txBody>
                  <a:tcPr/>
                </a:tc>
                <a:extLst>
                  <a:ext uri="{0D108BD9-81ED-4DB2-BD59-A6C34878D82A}">
                    <a16:rowId xmlns:a16="http://schemas.microsoft.com/office/drawing/2014/main" val="443934870"/>
                  </a:ext>
                </a:extLst>
              </a:tr>
              <a:tr h="370840">
                <a:tc>
                  <a:txBody>
                    <a:bodyPr/>
                    <a:lstStyle/>
                    <a:p>
                      <a:r>
                        <a:rPr lang="en-US" sz="2400" b="1" dirty="0">
                          <a:latin typeface="TH Sarabun New" panose="020B0500040200020003" pitchFamily="34" charset="-34"/>
                          <a:cs typeface="TH Sarabun New" panose="020B0500040200020003" pitchFamily="34" charset="-34"/>
                        </a:rPr>
                        <a:t>Phase II</a:t>
                      </a:r>
                      <a:br>
                        <a:rPr lang="en-US" sz="2400" dirty="0">
                          <a:latin typeface="TH Sarabun New" panose="020B0500040200020003" pitchFamily="34" charset="-34"/>
                          <a:cs typeface="TH Sarabun New" panose="020B0500040200020003" pitchFamily="34" charset="-34"/>
                        </a:rPr>
                      </a:br>
                      <a:r>
                        <a:rPr lang="en-US" sz="2000" dirty="0">
                          <a:latin typeface="TH Sarabun New" panose="020B0500040200020003" pitchFamily="34" charset="-34"/>
                          <a:cs typeface="TH Sarabun New" panose="020B0500040200020003" pitchFamily="34" charset="-34"/>
                        </a:rPr>
                        <a:t>24 Mar 2020</a:t>
                      </a:r>
                      <a:endParaRPr lang="th-TH" sz="2400" dirty="0">
                        <a:latin typeface="TH Sarabun New" panose="020B0500040200020003" pitchFamily="34" charset="-34"/>
                        <a:cs typeface="TH Sarabun New" panose="020B0500040200020003" pitchFamily="34" charset="-34"/>
                      </a:endParaRPr>
                    </a:p>
                  </a:txBody>
                  <a:tcPr/>
                </a:tc>
                <a:tc>
                  <a:txBody>
                    <a:bodyPr/>
                    <a:lstStyle/>
                    <a:p>
                      <a:pPr algn="r"/>
                      <a:r>
                        <a:rPr lang="en-US" sz="2400" b="1" dirty="0">
                          <a:latin typeface="TH Sarabun New" panose="020B0500040200020003" pitchFamily="34" charset="-34"/>
                          <a:cs typeface="TH Sarabun New" panose="020B0500040200020003" pitchFamily="34" charset="-34"/>
                        </a:rPr>
                        <a:t>142,000</a:t>
                      </a:r>
                      <a:endParaRPr lang="th-TH" sz="2400" b="1" dirty="0">
                        <a:latin typeface="TH Sarabun New" panose="020B0500040200020003" pitchFamily="34" charset="-34"/>
                        <a:cs typeface="TH Sarabun New" panose="020B0500040200020003" pitchFamily="34" charset="-34"/>
                      </a:endParaRPr>
                    </a:p>
                  </a:txBody>
                  <a:tcPr/>
                </a:tc>
                <a:tc>
                  <a:txBody>
                    <a:bodyPr/>
                    <a:lstStyle/>
                    <a:p>
                      <a:pPr algn="r"/>
                      <a:r>
                        <a:rPr lang="en-US" sz="2400" b="1" dirty="0">
                          <a:latin typeface="TH Sarabun New" panose="020B0500040200020003" pitchFamily="34" charset="-34"/>
                          <a:cs typeface="TH Sarabun New" panose="020B0500040200020003" pitchFamily="34" charset="-34"/>
                        </a:rPr>
                        <a:t>89,562</a:t>
                      </a:r>
                      <a:endParaRPr lang="th-TH" sz="2400" b="1" dirty="0">
                        <a:latin typeface="TH Sarabun New" panose="020B0500040200020003" pitchFamily="34" charset="-34"/>
                        <a:cs typeface="TH Sarabun New" panose="020B0500040200020003" pitchFamily="34" charset="-34"/>
                      </a:endParaRPr>
                    </a:p>
                  </a:txBody>
                  <a:tcPr/>
                </a:tc>
                <a:tc>
                  <a:txBody>
                    <a:bodyPr/>
                    <a:lstStyle/>
                    <a:p>
                      <a:pPr algn="l"/>
                      <a:r>
                        <a:rPr lang="en-US" sz="2400" b="1" dirty="0">
                          <a:latin typeface="TH Sarabun New" panose="020B0500040200020003" pitchFamily="34" charset="-34"/>
                          <a:cs typeface="TH Sarabun New" panose="020B0500040200020003" pitchFamily="34" charset="-34"/>
                        </a:rPr>
                        <a:t>Labor (social security insurance) </a:t>
                      </a:r>
                      <a:endParaRPr lang="th-TH" sz="2400" b="1" dirty="0">
                        <a:latin typeface="TH Sarabun New" panose="020B0500040200020003" pitchFamily="34" charset="-34"/>
                        <a:cs typeface="TH Sarabun New" panose="020B0500040200020003" pitchFamily="34" charset="-34"/>
                      </a:endParaRPr>
                    </a:p>
                  </a:txBody>
                  <a:tcPr/>
                </a:tc>
                <a:extLst>
                  <a:ext uri="{0D108BD9-81ED-4DB2-BD59-A6C34878D82A}">
                    <a16:rowId xmlns:a16="http://schemas.microsoft.com/office/drawing/2014/main" val="2127817153"/>
                  </a:ext>
                </a:extLst>
              </a:tr>
              <a:tr h="370840">
                <a:tc>
                  <a:txBody>
                    <a:bodyPr/>
                    <a:lstStyle/>
                    <a:p>
                      <a:r>
                        <a:rPr lang="en-US" sz="2400" b="1" dirty="0">
                          <a:latin typeface="TH Sarabun New" panose="020B0500040200020003" pitchFamily="34" charset="-34"/>
                          <a:cs typeface="TH Sarabun New" panose="020B0500040200020003" pitchFamily="34" charset="-34"/>
                        </a:rPr>
                        <a:t>Phase III</a:t>
                      </a:r>
                      <a:br>
                        <a:rPr lang="en-US" sz="2400" dirty="0">
                          <a:latin typeface="TH Sarabun New" panose="020B0500040200020003" pitchFamily="34" charset="-34"/>
                          <a:cs typeface="TH Sarabun New" panose="020B0500040200020003" pitchFamily="34" charset="-34"/>
                        </a:rPr>
                      </a:br>
                      <a:r>
                        <a:rPr lang="en-US" sz="2000" dirty="0">
                          <a:latin typeface="TH Sarabun New" panose="020B0500040200020003" pitchFamily="34" charset="-34"/>
                          <a:cs typeface="TH Sarabun New" panose="020B0500040200020003" pitchFamily="34" charset="-34"/>
                        </a:rPr>
                        <a:t>7 Apr 2020</a:t>
                      </a:r>
                      <a:endParaRPr lang="th-TH" sz="2400" dirty="0">
                        <a:latin typeface="TH Sarabun New" panose="020B0500040200020003" pitchFamily="34" charset="-34"/>
                        <a:cs typeface="TH Sarabun New" panose="020B0500040200020003" pitchFamily="34" charset="-34"/>
                      </a:endParaRPr>
                    </a:p>
                  </a:txBody>
                  <a:tcPr/>
                </a:tc>
                <a:tc>
                  <a:txBody>
                    <a:bodyPr/>
                    <a:lstStyle/>
                    <a:p>
                      <a:pPr algn="r"/>
                      <a:r>
                        <a:rPr lang="en-US" sz="2400" b="1" dirty="0">
                          <a:latin typeface="TH Sarabun New" panose="020B0500040200020003" pitchFamily="34" charset="-34"/>
                          <a:cs typeface="TH Sarabun New" panose="020B0500040200020003" pitchFamily="34" charset="-34"/>
                        </a:rPr>
                        <a:t>1,900,000</a:t>
                      </a:r>
                      <a:endParaRPr lang="th-TH" sz="2400" b="1" dirty="0">
                        <a:latin typeface="TH Sarabun New" panose="020B0500040200020003" pitchFamily="34" charset="-34"/>
                        <a:cs typeface="TH Sarabun New" panose="020B0500040200020003" pitchFamily="34" charset="-34"/>
                      </a:endParaRPr>
                    </a:p>
                  </a:txBody>
                  <a:tcPr/>
                </a:tc>
                <a:tc>
                  <a:txBody>
                    <a:bodyPr/>
                    <a:lstStyle/>
                    <a:p>
                      <a:pPr algn="r"/>
                      <a:r>
                        <a:rPr lang="en-US" sz="2400" b="1" dirty="0">
                          <a:latin typeface="TH Sarabun New" panose="020B0500040200020003" pitchFamily="34" charset="-34"/>
                          <a:cs typeface="TH Sarabun New" panose="020B0500040200020003" pitchFamily="34" charset="-34"/>
                        </a:rPr>
                        <a:t>503,903</a:t>
                      </a:r>
                      <a:endParaRPr lang="th-TH" sz="2400" b="1" dirty="0">
                        <a:latin typeface="TH Sarabun New" panose="020B0500040200020003" pitchFamily="34" charset="-34"/>
                        <a:cs typeface="TH Sarabun New" panose="020B0500040200020003" pitchFamily="34" charset="-34"/>
                      </a:endParaRPr>
                    </a:p>
                  </a:txBody>
                  <a:tcPr/>
                </a:tc>
                <a:tc>
                  <a:txBody>
                    <a:bodyPr/>
                    <a:lstStyle/>
                    <a:p>
                      <a:pPr algn="r"/>
                      <a:endParaRPr lang="th-TH" sz="2400" b="1" dirty="0">
                        <a:latin typeface="TH Sarabun New" panose="020B0500040200020003" pitchFamily="34" charset="-34"/>
                        <a:cs typeface="TH Sarabun New" panose="020B0500040200020003" pitchFamily="34" charset="-34"/>
                      </a:endParaRPr>
                    </a:p>
                  </a:txBody>
                  <a:tcPr/>
                </a:tc>
                <a:extLst>
                  <a:ext uri="{0D108BD9-81ED-4DB2-BD59-A6C34878D82A}">
                    <a16:rowId xmlns:a16="http://schemas.microsoft.com/office/drawing/2014/main" val="4042305965"/>
                  </a:ext>
                </a:extLst>
              </a:tr>
              <a:tr h="370840">
                <a:tc>
                  <a:txBody>
                    <a:bodyPr/>
                    <a:lstStyle/>
                    <a:p>
                      <a:pPr algn="ctr"/>
                      <a:r>
                        <a:rPr lang="en-US" sz="2400" b="1" dirty="0">
                          <a:latin typeface="TH Sarabun New" panose="020B0500040200020003" pitchFamily="34" charset="-34"/>
                          <a:cs typeface="TH Sarabun New" panose="020B0500040200020003" pitchFamily="34" charset="-34"/>
                        </a:rPr>
                        <a:t>Total</a:t>
                      </a:r>
                      <a:endParaRPr lang="th-TH" sz="2400" b="1" dirty="0">
                        <a:latin typeface="TH Sarabun New" panose="020B0500040200020003" pitchFamily="34" charset="-34"/>
                        <a:cs typeface="TH Sarabun New" panose="020B0500040200020003" pitchFamily="34" charset="-34"/>
                      </a:endParaRPr>
                    </a:p>
                  </a:txBody>
                  <a:tcPr/>
                </a:tc>
                <a:tc>
                  <a:txBody>
                    <a:bodyPr/>
                    <a:lstStyle/>
                    <a:p>
                      <a:pPr algn="r"/>
                      <a:r>
                        <a:rPr lang="en-US" sz="2400" b="1" u="sng" dirty="0">
                          <a:latin typeface="TH Sarabun New" panose="020B0500040200020003" pitchFamily="34" charset="-34"/>
                          <a:cs typeface="TH Sarabun New" panose="020B0500040200020003" pitchFamily="34" charset="-34"/>
                        </a:rPr>
                        <a:t>2,438,204</a:t>
                      </a:r>
                      <a:endParaRPr lang="th-TH" sz="2400" b="1" u="sng" dirty="0">
                        <a:latin typeface="TH Sarabun New" panose="020B0500040200020003" pitchFamily="34" charset="-34"/>
                        <a:cs typeface="TH Sarabun New" panose="020B0500040200020003" pitchFamily="34" charset="-34"/>
                      </a:endParaRPr>
                    </a:p>
                  </a:txBody>
                  <a:tcPr/>
                </a:tc>
                <a:tc>
                  <a:txBody>
                    <a:bodyPr/>
                    <a:lstStyle/>
                    <a:p>
                      <a:pPr algn="r"/>
                      <a:r>
                        <a:rPr lang="en-US" sz="2400" b="1" u="sng" dirty="0">
                          <a:latin typeface="TH Sarabun New" panose="020B0500040200020003" pitchFamily="34" charset="-34"/>
                          <a:cs typeface="TH Sarabun New" panose="020B0500040200020003" pitchFamily="34" charset="-34"/>
                        </a:rPr>
                        <a:t>780,366</a:t>
                      </a:r>
                      <a:endParaRPr lang="th-TH" sz="2400" b="1" u="sng" dirty="0">
                        <a:latin typeface="TH Sarabun New" panose="020B0500040200020003" pitchFamily="34" charset="-34"/>
                        <a:cs typeface="TH Sarabun New" panose="020B0500040200020003" pitchFamily="34" charset="-34"/>
                      </a:endParaRPr>
                    </a:p>
                  </a:txBody>
                  <a:tcPr/>
                </a:tc>
                <a:tc>
                  <a:txBody>
                    <a:bodyPr/>
                    <a:lstStyle/>
                    <a:p>
                      <a:pPr algn="r"/>
                      <a:endParaRPr lang="th-TH" sz="2400" b="1" u="sng" dirty="0">
                        <a:latin typeface="TH Sarabun New" panose="020B0500040200020003" pitchFamily="34" charset="-34"/>
                        <a:cs typeface="TH Sarabun New" panose="020B0500040200020003" pitchFamily="34" charset="-34"/>
                      </a:endParaRPr>
                    </a:p>
                  </a:txBody>
                  <a:tcPr/>
                </a:tc>
                <a:extLst>
                  <a:ext uri="{0D108BD9-81ED-4DB2-BD59-A6C34878D82A}">
                    <a16:rowId xmlns:a16="http://schemas.microsoft.com/office/drawing/2014/main" val="1295321689"/>
                  </a:ext>
                </a:extLst>
              </a:tr>
            </a:tbl>
          </a:graphicData>
        </a:graphic>
      </p:graphicFrame>
      <p:graphicFrame>
        <p:nvGraphicFramePr>
          <p:cNvPr id="50" name="Table 50">
            <a:extLst>
              <a:ext uri="{FF2B5EF4-FFF2-40B4-BE49-F238E27FC236}">
                <a16:creationId xmlns:a16="http://schemas.microsoft.com/office/drawing/2014/main" id="{411D2DDD-96D4-44B3-A53F-47038E5147E5}"/>
              </a:ext>
            </a:extLst>
          </p:cNvPr>
          <p:cNvGraphicFramePr>
            <a:graphicFrameLocks noGrp="1"/>
          </p:cNvGraphicFramePr>
          <p:nvPr/>
        </p:nvGraphicFramePr>
        <p:xfrm>
          <a:off x="7701825" y="3664412"/>
          <a:ext cx="4269190" cy="2560320"/>
        </p:xfrm>
        <a:graphic>
          <a:graphicData uri="http://schemas.openxmlformats.org/drawingml/2006/table">
            <a:tbl>
              <a:tblPr firstRow="1" bandRow="1">
                <a:tableStyleId>{2D5ABB26-0587-4C30-8999-92F81FD0307C}</a:tableStyleId>
              </a:tblPr>
              <a:tblGrid>
                <a:gridCol w="4269190">
                  <a:extLst>
                    <a:ext uri="{9D8B030D-6E8A-4147-A177-3AD203B41FA5}">
                      <a16:colId xmlns:a16="http://schemas.microsoft.com/office/drawing/2014/main" val="2464450047"/>
                    </a:ext>
                  </a:extLst>
                </a:gridCol>
              </a:tblGrid>
              <a:tr h="853440">
                <a:tc>
                  <a:txBody>
                    <a:bodyPr/>
                    <a:lstStyle/>
                    <a:p>
                      <a:pPr marL="228600" indent="-228600">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Royal Decree:</a:t>
                      </a:r>
                      <a:r>
                        <a:rPr lang="th-TH" sz="2400" b="1" dirty="0">
                          <a:latin typeface="TH Sarabun New" panose="020B0500040200020003" pitchFamily="34" charset="-34"/>
                          <a:cs typeface="TH Sarabun New" panose="020B0500040200020003" pitchFamily="34" charset="-34"/>
                        </a:rPr>
                        <a:t> </a:t>
                      </a:r>
                      <a:r>
                        <a:rPr lang="en-US" sz="2400" b="1" dirty="0">
                          <a:latin typeface="TH Sarabun New" panose="020B0500040200020003" pitchFamily="34" charset="-34"/>
                          <a:cs typeface="TH Sarabun New" panose="020B0500040200020003" pitchFamily="34" charset="-34"/>
                        </a:rPr>
                        <a:t>financial stability (</a:t>
                      </a:r>
                      <a:r>
                        <a:rPr lang="en-US" sz="2400" b="1" dirty="0" err="1">
                          <a:latin typeface="TH Sarabun New" panose="020B0500040200020003" pitchFamily="34" charset="-34"/>
                          <a:cs typeface="TH Sarabun New" panose="020B0500040200020003" pitchFamily="34" charset="-34"/>
                        </a:rPr>
                        <a:t>BoT</a:t>
                      </a:r>
                      <a:r>
                        <a:rPr lang="en-US" sz="2400" b="1" dirty="0">
                          <a:latin typeface="TH Sarabun New" panose="020B0500040200020003" pitchFamily="34" charset="-34"/>
                          <a:cs typeface="TH Sarabun New" panose="020B0500040200020003" pitchFamily="34" charset="-34"/>
                        </a:rPr>
                        <a:t>)  </a:t>
                      </a:r>
                      <a:br>
                        <a:rPr lang="en-US" sz="2400" b="1" dirty="0">
                          <a:latin typeface="TH Sarabun New" panose="020B0500040200020003" pitchFamily="34" charset="-34"/>
                          <a:cs typeface="TH Sarabun New" panose="020B0500040200020003" pitchFamily="34" charset="-34"/>
                        </a:rPr>
                      </a:br>
                      <a:r>
                        <a:rPr lang="en-US" sz="2000" b="1" dirty="0">
                          <a:latin typeface="TH Sarabun New" panose="020B0500040200020003" pitchFamily="34" charset="-34"/>
                          <a:cs typeface="TH Sarabun New" panose="020B0500040200020003" pitchFamily="34" charset="-34"/>
                        </a:rPr>
                        <a:t>budget line: 400,000 million baht</a:t>
                      </a:r>
                      <a:endParaRPr lang="th-TH" sz="2400" b="1" dirty="0">
                        <a:latin typeface="TH Sarabun New" panose="020B0500040200020003" pitchFamily="34" charset="-34"/>
                        <a:cs typeface="TH Sarabun New" panose="020B0500040200020003" pitchFamily="34" charset="-34"/>
                      </a:endParaRPr>
                    </a:p>
                  </a:txBody>
                  <a:tcPr/>
                </a:tc>
                <a:extLst>
                  <a:ext uri="{0D108BD9-81ED-4DB2-BD59-A6C34878D82A}">
                    <a16:rowId xmlns:a16="http://schemas.microsoft.com/office/drawing/2014/main" val="2885344986"/>
                  </a:ext>
                </a:extLst>
              </a:tr>
              <a:tr h="853440">
                <a:tc>
                  <a:txBody>
                    <a:bodyPr/>
                    <a:lstStyle/>
                    <a:p>
                      <a:pPr marL="228600" indent="-228600">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Royal decree: Soft loan (</a:t>
                      </a:r>
                      <a:r>
                        <a:rPr lang="en-US" sz="2400" b="1" dirty="0" err="1">
                          <a:latin typeface="TH Sarabun New" panose="020B0500040200020003" pitchFamily="34" charset="-34"/>
                          <a:cs typeface="TH Sarabun New" panose="020B0500040200020003" pitchFamily="34" charset="-34"/>
                        </a:rPr>
                        <a:t>BoT</a:t>
                      </a:r>
                      <a:r>
                        <a:rPr lang="en-US" sz="2400" b="1" dirty="0">
                          <a:latin typeface="TH Sarabun New" panose="020B0500040200020003" pitchFamily="34" charset="-34"/>
                          <a:cs typeface="TH Sarabun New" panose="020B0500040200020003" pitchFamily="34" charset="-34"/>
                        </a:rPr>
                        <a:t>) </a:t>
                      </a:r>
                      <a:br>
                        <a:rPr lang="en-US" sz="2400" b="1" dirty="0">
                          <a:latin typeface="TH Sarabun New" panose="020B0500040200020003" pitchFamily="34" charset="-34"/>
                          <a:cs typeface="TH Sarabun New" panose="020B0500040200020003" pitchFamily="34" charset="-34"/>
                        </a:rPr>
                      </a:br>
                      <a:r>
                        <a:rPr lang="en-US" sz="2000" b="1" dirty="0">
                          <a:latin typeface="TH Sarabun New" panose="020B0500040200020003" pitchFamily="34" charset="-34"/>
                          <a:cs typeface="TH Sarabun New" panose="020B0500040200020003" pitchFamily="34" charset="-34"/>
                        </a:rPr>
                        <a:t>budget line: 500,000 million baht </a:t>
                      </a:r>
                      <a:endParaRPr lang="th-TH" sz="2400" b="1" dirty="0">
                        <a:latin typeface="TH Sarabun New" panose="020B0500040200020003" pitchFamily="34" charset="-34"/>
                        <a:cs typeface="TH Sarabun New" panose="020B0500040200020003" pitchFamily="34" charset="-34"/>
                      </a:endParaRPr>
                    </a:p>
                  </a:txBody>
                  <a:tcPr/>
                </a:tc>
                <a:extLst>
                  <a:ext uri="{0D108BD9-81ED-4DB2-BD59-A6C34878D82A}">
                    <a16:rowId xmlns:a16="http://schemas.microsoft.com/office/drawing/2014/main" val="66193114"/>
                  </a:ext>
                </a:extLst>
              </a:tr>
              <a:tr h="853440">
                <a:tc>
                  <a:txBody>
                    <a:bodyPr/>
                    <a:lstStyle/>
                    <a:p>
                      <a:pPr marL="228600" indent="-228600">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Royal decree: borrowing 1 trillion baht </a:t>
                      </a:r>
                      <a:br>
                        <a:rPr lang="en-US" sz="2400" b="1" dirty="0">
                          <a:latin typeface="TH Sarabun New" panose="020B0500040200020003" pitchFamily="34" charset="-34"/>
                          <a:cs typeface="TH Sarabun New" panose="020B0500040200020003" pitchFamily="34" charset="-34"/>
                        </a:rPr>
                      </a:br>
                      <a:r>
                        <a:rPr lang="en-US" sz="2000" b="1" dirty="0">
                          <a:latin typeface="TH Sarabun New" panose="020B0500040200020003" pitchFamily="34" charset="-34"/>
                          <a:cs typeface="TH Sarabun New" panose="020B0500040200020003" pitchFamily="34" charset="-34"/>
                        </a:rPr>
                        <a:t>budget line: 1 trillion baht</a:t>
                      </a:r>
                      <a:endParaRPr lang="th-TH" sz="2400" b="1" dirty="0">
                        <a:latin typeface="TH Sarabun New" panose="020B0500040200020003" pitchFamily="34" charset="-34"/>
                        <a:cs typeface="TH Sarabun New" panose="020B0500040200020003" pitchFamily="34" charset="-34"/>
                      </a:endParaRPr>
                    </a:p>
                  </a:txBody>
                  <a:tcPr/>
                </a:tc>
                <a:extLst>
                  <a:ext uri="{0D108BD9-81ED-4DB2-BD59-A6C34878D82A}">
                    <a16:rowId xmlns:a16="http://schemas.microsoft.com/office/drawing/2014/main" val="1476865090"/>
                  </a:ext>
                </a:extLst>
              </a:tr>
            </a:tbl>
          </a:graphicData>
        </a:graphic>
      </p:graphicFrame>
      <p:grpSp>
        <p:nvGrpSpPr>
          <p:cNvPr id="60" name="Group 59">
            <a:extLst>
              <a:ext uri="{FF2B5EF4-FFF2-40B4-BE49-F238E27FC236}">
                <a16:creationId xmlns:a16="http://schemas.microsoft.com/office/drawing/2014/main" id="{C656E194-E673-477C-B091-B27625229CC0}"/>
              </a:ext>
            </a:extLst>
          </p:cNvPr>
          <p:cNvGrpSpPr/>
          <p:nvPr/>
        </p:nvGrpSpPr>
        <p:grpSpPr>
          <a:xfrm>
            <a:off x="2523745" y="3847556"/>
            <a:ext cx="5148071" cy="1694543"/>
            <a:chOff x="269248" y="3429000"/>
            <a:chExt cx="6126865" cy="1694543"/>
          </a:xfrm>
        </p:grpSpPr>
        <p:cxnSp>
          <p:nvCxnSpPr>
            <p:cNvPr id="53" name="Straight Connector 52">
              <a:extLst>
                <a:ext uri="{FF2B5EF4-FFF2-40B4-BE49-F238E27FC236}">
                  <a16:creationId xmlns:a16="http://schemas.microsoft.com/office/drawing/2014/main" id="{D597D066-5E08-4EB1-9DD4-3834AC6EDC9E}"/>
                </a:ext>
              </a:extLst>
            </p:cNvPr>
            <p:cNvCxnSpPr>
              <a:cxnSpLocks/>
            </p:cNvCxnSpPr>
            <p:nvPr/>
          </p:nvCxnSpPr>
          <p:spPr>
            <a:xfrm>
              <a:off x="269248" y="4412343"/>
              <a:ext cx="58267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C39181-583C-4676-9BA5-1A5B998E6C3F}"/>
                </a:ext>
              </a:extLst>
            </p:cNvPr>
            <p:cNvCxnSpPr>
              <a:cxnSpLocks/>
            </p:cNvCxnSpPr>
            <p:nvPr/>
          </p:nvCxnSpPr>
          <p:spPr>
            <a:xfrm>
              <a:off x="6096000" y="3429000"/>
              <a:ext cx="0" cy="16945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66EDD8-E712-4FEB-8E30-AC4713939CBC}"/>
                </a:ext>
              </a:extLst>
            </p:cNvPr>
            <p:cNvCxnSpPr/>
            <p:nvPr/>
          </p:nvCxnSpPr>
          <p:spPr>
            <a:xfrm>
              <a:off x="6093657" y="3429000"/>
              <a:ext cx="30011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7247294-55DE-41B2-8CA0-AAFC9B3BB59B}"/>
                </a:ext>
              </a:extLst>
            </p:cNvPr>
            <p:cNvCxnSpPr/>
            <p:nvPr/>
          </p:nvCxnSpPr>
          <p:spPr>
            <a:xfrm>
              <a:off x="6096000" y="4267202"/>
              <a:ext cx="30011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CDFC980-6745-4AC2-BD6C-719769654DC0}"/>
                </a:ext>
              </a:extLst>
            </p:cNvPr>
            <p:cNvCxnSpPr/>
            <p:nvPr/>
          </p:nvCxnSpPr>
          <p:spPr>
            <a:xfrm>
              <a:off x="6096000" y="5116285"/>
              <a:ext cx="30011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64" name="Picture 63">
            <a:extLst>
              <a:ext uri="{FF2B5EF4-FFF2-40B4-BE49-F238E27FC236}">
                <a16:creationId xmlns:a16="http://schemas.microsoft.com/office/drawing/2014/main" id="{707FF63C-542D-47F1-BCE5-B1C856ED1271}"/>
              </a:ext>
            </a:extLst>
          </p:cNvPr>
          <p:cNvPicPr>
            <a:picLocks noChangeAspect="1"/>
          </p:cNvPicPr>
          <p:nvPr/>
        </p:nvPicPr>
        <p:blipFill rotWithShape="1">
          <a:blip r:embed="rId2"/>
          <a:srcRect l="2782" t="17403" r="21008" b="6645"/>
          <a:stretch/>
        </p:blipFill>
        <p:spPr>
          <a:xfrm>
            <a:off x="-9733936" y="1662329"/>
            <a:ext cx="9291484" cy="5206181"/>
          </a:xfrm>
          <a:prstGeom prst="rect">
            <a:avLst/>
          </a:prstGeom>
        </p:spPr>
      </p:pic>
      <p:sp>
        <p:nvSpPr>
          <p:cNvPr id="65" name="TextBox 64">
            <a:extLst>
              <a:ext uri="{FF2B5EF4-FFF2-40B4-BE49-F238E27FC236}">
                <a16:creationId xmlns:a16="http://schemas.microsoft.com/office/drawing/2014/main" id="{B698653C-F6ED-47F9-BEB6-643C4C79A2B6}"/>
              </a:ext>
            </a:extLst>
          </p:cNvPr>
          <p:cNvSpPr txBox="1"/>
          <p:nvPr/>
        </p:nvSpPr>
        <p:spPr>
          <a:xfrm>
            <a:off x="1900570" y="1390209"/>
            <a:ext cx="8749474" cy="523220"/>
          </a:xfrm>
          <a:prstGeom prst="rect">
            <a:avLst/>
          </a:prstGeom>
          <a:noFill/>
        </p:spPr>
        <p:txBody>
          <a:bodyPr wrap="square" rtlCol="0">
            <a:spAutoFit/>
          </a:bodyPr>
          <a:lstStyle/>
          <a:p>
            <a:r>
              <a:rPr lang="en-US" b="1" u="sng" dirty="0">
                <a:latin typeface="TH Sarabun New" panose="020B0500040200020003" pitchFamily="34" charset="-34"/>
                <a:cs typeface="TH Sarabun New" panose="020B0500040200020003" pitchFamily="34" charset="-34"/>
              </a:rPr>
              <a:t>Policy response to help, rehabilitate, and mitigate COVID-19 impact</a:t>
            </a:r>
            <a:endParaRPr lang="th-TH" b="1" u="sng" dirty="0">
              <a:latin typeface="TH Sarabun New" panose="020B0500040200020003" pitchFamily="34" charset="-34"/>
              <a:cs typeface="TH Sarabun New" panose="020B0500040200020003" pitchFamily="34" charset="-34"/>
            </a:endParaRPr>
          </a:p>
        </p:txBody>
      </p:sp>
      <p:sp>
        <p:nvSpPr>
          <p:cNvPr id="66" name="TextBox 65">
            <a:extLst>
              <a:ext uri="{FF2B5EF4-FFF2-40B4-BE49-F238E27FC236}">
                <a16:creationId xmlns:a16="http://schemas.microsoft.com/office/drawing/2014/main" id="{73A9C085-2B97-44DA-8A74-5261CED04D64}"/>
              </a:ext>
            </a:extLst>
          </p:cNvPr>
          <p:cNvSpPr txBox="1"/>
          <p:nvPr/>
        </p:nvSpPr>
        <p:spPr>
          <a:xfrm>
            <a:off x="641493" y="5738809"/>
            <a:ext cx="4520377" cy="307777"/>
          </a:xfrm>
          <a:prstGeom prst="rect">
            <a:avLst/>
          </a:prstGeom>
          <a:noFill/>
        </p:spPr>
        <p:txBody>
          <a:bodyPr wrap="square" rtlCol="0">
            <a:spAutoFit/>
          </a:bodyPr>
          <a:lstStyle/>
          <a:p>
            <a:r>
              <a:rPr lang="en-US" sz="1400" i="1" dirty="0">
                <a:latin typeface="TH Sarabun New" panose="020B0500040200020003" pitchFamily="34" charset="-34"/>
                <a:cs typeface="TH Sarabun New" panose="020B0500040200020003" pitchFamily="34" charset="-34"/>
              </a:rPr>
              <a:t>Source: NESDC, Sep 21, 2020</a:t>
            </a:r>
            <a:endParaRPr lang="th-TH" sz="1400" i="1" dirty="0">
              <a:latin typeface="TH Sarabun New" panose="020B0500040200020003" pitchFamily="34" charset="-34"/>
              <a:cs typeface="TH Sarabun New" panose="020B0500040200020003" pitchFamily="34" charset="-34"/>
            </a:endParaRPr>
          </a:p>
        </p:txBody>
      </p:sp>
      <p:sp>
        <p:nvSpPr>
          <p:cNvPr id="67" name="TextBox 66">
            <a:extLst>
              <a:ext uri="{FF2B5EF4-FFF2-40B4-BE49-F238E27FC236}">
                <a16:creationId xmlns:a16="http://schemas.microsoft.com/office/drawing/2014/main" id="{9BEE59D6-D8A4-47B4-9C92-1C5656971B94}"/>
              </a:ext>
            </a:extLst>
          </p:cNvPr>
          <p:cNvSpPr txBox="1"/>
          <p:nvPr/>
        </p:nvSpPr>
        <p:spPr>
          <a:xfrm>
            <a:off x="2400779" y="5322643"/>
            <a:ext cx="1097280" cy="36576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endParaRPr lang="th-TH" dirty="0"/>
          </a:p>
        </p:txBody>
      </p:sp>
      <p:sp>
        <p:nvSpPr>
          <p:cNvPr id="68" name="TextBox 67">
            <a:extLst>
              <a:ext uri="{FF2B5EF4-FFF2-40B4-BE49-F238E27FC236}">
                <a16:creationId xmlns:a16="http://schemas.microsoft.com/office/drawing/2014/main" id="{7D2C6A6D-DF15-4B70-9101-11C9B20A123C}"/>
              </a:ext>
            </a:extLst>
          </p:cNvPr>
          <p:cNvSpPr txBox="1"/>
          <p:nvPr/>
        </p:nvSpPr>
        <p:spPr>
          <a:xfrm>
            <a:off x="2400779" y="6066758"/>
            <a:ext cx="2457815" cy="461665"/>
          </a:xfrm>
          <a:prstGeom prst="rect">
            <a:avLst/>
          </a:prstGeom>
          <a:noFill/>
          <a:ln w="28575">
            <a:solidFill>
              <a:schemeClr val="accent4"/>
            </a:solidFill>
            <a:prstDash val="dash"/>
          </a:ln>
        </p:spPr>
        <p:txBody>
          <a:bodyPr wrap="square" rtlCol="0">
            <a:spAutoFit/>
          </a:bodyPr>
          <a:lstStyle/>
          <a:p>
            <a:pPr algn="ctr"/>
            <a:r>
              <a:rPr lang="en-US" sz="2400" b="1" dirty="0">
                <a:latin typeface="TH Sarabun New" panose="020B0500040200020003" pitchFamily="34" charset="-34"/>
                <a:cs typeface="TH Sarabun New" panose="020B0500040200020003" pitchFamily="34" charset="-34"/>
              </a:rPr>
              <a:t>14.2% of GDP in 2019</a:t>
            </a:r>
            <a:endParaRPr lang="th-TH" sz="2400" b="1" dirty="0">
              <a:latin typeface="TH Sarabun New" panose="020B0500040200020003" pitchFamily="34" charset="-34"/>
              <a:cs typeface="TH Sarabun New" panose="020B0500040200020003" pitchFamily="34" charset="-34"/>
            </a:endParaRPr>
          </a:p>
        </p:txBody>
      </p:sp>
      <p:cxnSp>
        <p:nvCxnSpPr>
          <p:cNvPr id="70" name="Straight Arrow Connector 69">
            <a:extLst>
              <a:ext uri="{FF2B5EF4-FFF2-40B4-BE49-F238E27FC236}">
                <a16:creationId xmlns:a16="http://schemas.microsoft.com/office/drawing/2014/main" id="{3D0F1573-D102-4222-95B6-BC015EA70DE0}"/>
              </a:ext>
            </a:extLst>
          </p:cNvPr>
          <p:cNvCxnSpPr/>
          <p:nvPr/>
        </p:nvCxnSpPr>
        <p:spPr>
          <a:xfrm>
            <a:off x="2963614" y="5688403"/>
            <a:ext cx="0" cy="272435"/>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pic>
        <p:nvPicPr>
          <p:cNvPr id="1026" name="Picture 2">
            <a:extLst>
              <a:ext uri="{FF2B5EF4-FFF2-40B4-BE49-F238E27FC236}">
                <a16:creationId xmlns:a16="http://schemas.microsoft.com/office/drawing/2014/main" id="{07FA57A8-72E6-4302-B094-7F287C1DC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5942" y="0"/>
            <a:ext cx="4554537"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709983A-FF57-40B0-A765-0147E9A7B803}"/>
              </a:ext>
            </a:extLst>
          </p:cNvPr>
          <p:cNvCxnSpPr/>
          <p:nvPr/>
        </p:nvCxnSpPr>
        <p:spPr>
          <a:xfrm>
            <a:off x="2686050" y="3238500"/>
            <a:ext cx="473162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C0609F1F-CBB6-4A7F-8338-25D659394D7A}"/>
              </a:ext>
            </a:extLst>
          </p:cNvPr>
          <p:cNvSpPr txBox="1"/>
          <p:nvPr/>
        </p:nvSpPr>
        <p:spPr>
          <a:xfrm>
            <a:off x="7701825" y="3000375"/>
            <a:ext cx="4208894" cy="523220"/>
          </a:xfrm>
          <a:prstGeom prst="rect">
            <a:avLst/>
          </a:prstGeom>
          <a:noFill/>
        </p:spPr>
        <p:txBody>
          <a:bodyPr wrap="square" rtlCol="0">
            <a:spAutoFit/>
          </a:bodyPr>
          <a:lstStyle/>
          <a:p>
            <a:pPr marL="285750" indent="-285750">
              <a:buFont typeface="Arial" panose="020B0604020202020204" pitchFamily="34" charset="0"/>
              <a:buChar char="•"/>
            </a:pPr>
            <a:r>
              <a:rPr lang="en-US" sz="1400" b="1" dirty="0"/>
              <a:t>Budget of state enterprises and specialized financial institution</a:t>
            </a:r>
          </a:p>
          <a:p>
            <a:pPr marL="285750" indent="-285750">
              <a:buFont typeface="Arial" panose="020B0604020202020204" pitchFamily="34" charset="0"/>
              <a:buChar char="•"/>
            </a:pPr>
            <a:r>
              <a:rPr lang="en-US" sz="1400" b="1" dirty="0"/>
              <a:t>SSI fund </a:t>
            </a:r>
            <a:endParaRPr lang="th-TH" sz="1400" b="1" dirty="0"/>
          </a:p>
        </p:txBody>
      </p:sp>
      <p:cxnSp>
        <p:nvCxnSpPr>
          <p:cNvPr id="11" name="Connector: Elbow 10">
            <a:extLst>
              <a:ext uri="{FF2B5EF4-FFF2-40B4-BE49-F238E27FC236}">
                <a16:creationId xmlns:a16="http://schemas.microsoft.com/office/drawing/2014/main" id="{F91A4328-25D4-4B6E-892C-D3B1515E4001}"/>
              </a:ext>
            </a:extLst>
          </p:cNvPr>
          <p:cNvCxnSpPr/>
          <p:nvPr/>
        </p:nvCxnSpPr>
        <p:spPr>
          <a:xfrm flipV="1">
            <a:off x="2686050" y="3429000"/>
            <a:ext cx="4731629" cy="89535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5640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EEED7E-5E29-4346-9BEF-02C1A80D383C}"/>
              </a:ext>
            </a:extLst>
          </p:cNvPr>
          <p:cNvSpPr>
            <a:spLocks noGrp="1"/>
          </p:cNvSpPr>
          <p:nvPr>
            <p:ph type="title"/>
          </p:nvPr>
        </p:nvSpPr>
        <p:spPr>
          <a:xfrm>
            <a:off x="1357948" y="123474"/>
            <a:ext cx="10515600" cy="1091680"/>
          </a:xfrm>
        </p:spPr>
        <p:txBody>
          <a:bodyPr>
            <a:noAutofit/>
          </a:bodyPr>
          <a:lstStyle/>
          <a:p>
            <a:pPr algn="r"/>
            <a:r>
              <a:rPr lang="en-US" sz="4000" b="1" dirty="0">
                <a:latin typeface="TH Sarabun New" panose="020B0500040200020003" pitchFamily="34" charset="-34"/>
                <a:cs typeface="TH Sarabun New" panose="020B0500040200020003" pitchFamily="34" charset="-34"/>
              </a:rPr>
              <a:t>Nine soft loan measures to assist households </a:t>
            </a:r>
            <a:br>
              <a:rPr lang="en-US" sz="4000" b="1" dirty="0">
                <a:latin typeface="TH Sarabun New" panose="020B0500040200020003" pitchFamily="34" charset="-34"/>
                <a:cs typeface="TH Sarabun New" panose="020B0500040200020003" pitchFamily="34" charset="-34"/>
              </a:rPr>
            </a:br>
            <a:r>
              <a:rPr lang="en-US" sz="4000" b="1" dirty="0">
                <a:latin typeface="TH Sarabun New" panose="020B0500040200020003" pitchFamily="34" charset="-34"/>
                <a:cs typeface="TH Sarabun New" panose="020B0500040200020003" pitchFamily="34" charset="-34"/>
              </a:rPr>
              <a:t>affected by COVID-19</a:t>
            </a:r>
          </a:p>
        </p:txBody>
      </p:sp>
      <p:sp>
        <p:nvSpPr>
          <p:cNvPr id="10" name="Text Placeholder 9">
            <a:extLst>
              <a:ext uri="{FF2B5EF4-FFF2-40B4-BE49-F238E27FC236}">
                <a16:creationId xmlns:a16="http://schemas.microsoft.com/office/drawing/2014/main" id="{083FCC1F-9105-45D7-BDB2-8216DC68ECE9}"/>
              </a:ext>
            </a:extLst>
          </p:cNvPr>
          <p:cNvSpPr>
            <a:spLocks noGrp="1"/>
          </p:cNvSpPr>
          <p:nvPr>
            <p:ph type="body" idx="1"/>
          </p:nvPr>
        </p:nvSpPr>
        <p:spPr>
          <a:xfrm>
            <a:off x="1966754" y="1230846"/>
            <a:ext cx="4040188" cy="639762"/>
          </a:xfrm>
        </p:spPr>
        <p:txBody>
          <a:bodyPr/>
          <a:lstStyle/>
          <a:p>
            <a:r>
              <a:rPr lang="en-US" dirty="0">
                <a:latin typeface="TH Sarabun New" panose="020B0500040200020003" pitchFamily="34" charset="-34"/>
                <a:cs typeface="TH Sarabun New" panose="020B0500040200020003" pitchFamily="34" charset="-34"/>
              </a:rPr>
              <a:t>State 1 : April 2020</a:t>
            </a:r>
          </a:p>
        </p:txBody>
      </p:sp>
      <p:sp>
        <p:nvSpPr>
          <p:cNvPr id="7" name="Content Placeholder 6">
            <a:extLst>
              <a:ext uri="{FF2B5EF4-FFF2-40B4-BE49-F238E27FC236}">
                <a16:creationId xmlns:a16="http://schemas.microsoft.com/office/drawing/2014/main" id="{B082E131-6995-4851-9846-F7F0373FB253}"/>
              </a:ext>
            </a:extLst>
          </p:cNvPr>
          <p:cNvSpPr>
            <a:spLocks noGrp="1"/>
          </p:cNvSpPr>
          <p:nvPr>
            <p:ph sz="half" idx="2"/>
          </p:nvPr>
        </p:nvSpPr>
        <p:spPr>
          <a:xfrm>
            <a:off x="1727200" y="1917908"/>
            <a:ext cx="4917440" cy="4488086"/>
          </a:xfrm>
        </p:spPr>
        <p:txBody>
          <a:bodyPr>
            <a:noAutofit/>
          </a:bodyPr>
          <a:lstStyle/>
          <a:p>
            <a:r>
              <a:rPr lang="en-US" sz="2000" b="1" dirty="0">
                <a:latin typeface="TH Sarabun New" panose="020B0500040200020003" pitchFamily="34" charset="-34"/>
                <a:cs typeface="TH Sarabun New" panose="020B0500040200020003" pitchFamily="34" charset="-34"/>
              </a:rPr>
              <a:t>For credit card: Reducing minimum payment due From 10% to 5% (end 2021) 8% (2022) 10% (2023) </a:t>
            </a:r>
            <a:r>
              <a:rPr lang="en-US" sz="2000" b="1" dirty="0">
                <a:solidFill>
                  <a:schemeClr val="accent2"/>
                </a:solidFill>
                <a:latin typeface="TH Sarabun New" panose="020B0500040200020003" pitchFamily="34" charset="-34"/>
                <a:cs typeface="TH Sarabun New" panose="020B0500040200020003" pitchFamily="34" charset="-34"/>
              </a:rPr>
              <a:t>[4.7 </a:t>
            </a:r>
            <a:r>
              <a:rPr lang="en-US" sz="2000" b="1" dirty="0" err="1">
                <a:solidFill>
                  <a:schemeClr val="accent2"/>
                </a:solidFill>
                <a:latin typeface="TH Sarabun New" panose="020B0500040200020003" pitchFamily="34" charset="-34"/>
                <a:cs typeface="TH Sarabun New" panose="020B0500040200020003" pitchFamily="34" charset="-34"/>
              </a:rPr>
              <a:t>M.Acc</a:t>
            </a:r>
            <a:r>
              <a:rPr lang="en-US" sz="2000" b="1" dirty="0">
                <a:solidFill>
                  <a:schemeClr val="accent2"/>
                </a:solidFill>
                <a:latin typeface="TH Sarabun New" panose="020B0500040200020003" pitchFamily="34" charset="-34"/>
                <a:cs typeface="TH Sarabun New" panose="020B0500040200020003" pitchFamily="34" charset="-34"/>
              </a:rPr>
              <a:t>. 0.2 T.</a:t>
            </a:r>
            <a:r>
              <a:rPr lang="th-TH" sz="2000" b="1" dirty="0">
                <a:solidFill>
                  <a:schemeClr val="accent2"/>
                </a:solidFill>
                <a:latin typeface="TH Sarabun New" panose="020B0500040200020003" pitchFamily="34" charset="-34"/>
                <a:cs typeface="TH Sarabun New" panose="020B0500040200020003" pitchFamily="34" charset="-34"/>
              </a:rPr>
              <a:t>฿</a:t>
            </a:r>
            <a:r>
              <a:rPr lang="en-US" sz="2000" b="1" dirty="0">
                <a:solidFill>
                  <a:schemeClr val="accent2"/>
                </a:solidFill>
                <a:latin typeface="TH Sarabun New" panose="020B0500040200020003" pitchFamily="34" charset="-34"/>
                <a:cs typeface="TH Sarabun New" panose="020B0500040200020003" pitchFamily="34" charset="-34"/>
              </a:rPr>
              <a:t>]</a:t>
            </a:r>
          </a:p>
          <a:p>
            <a:r>
              <a:rPr lang="en-US" sz="2000" b="1" dirty="0">
                <a:latin typeface="TH Sarabun New" panose="020B0500040200020003" pitchFamily="34" charset="-34"/>
                <a:cs typeface="TH Sarabun New" panose="020B0500040200020003" pitchFamily="34" charset="-34"/>
              </a:rPr>
              <a:t>For Personal loans or Auto title loans: A loan payment holiday of 3 months or  reduce 30% of interest rate </a:t>
            </a:r>
            <a:r>
              <a:rPr lang="en-US" sz="2000" b="1" dirty="0">
                <a:solidFill>
                  <a:schemeClr val="accent2"/>
                </a:solidFill>
                <a:latin typeface="TH Sarabun New" panose="020B0500040200020003" pitchFamily="34" charset="-34"/>
                <a:cs typeface="TH Sarabun New" panose="020B0500040200020003" pitchFamily="34" charset="-34"/>
              </a:rPr>
              <a:t>[3.6 </a:t>
            </a:r>
            <a:r>
              <a:rPr lang="en-US" sz="2000" b="1" dirty="0" err="1">
                <a:solidFill>
                  <a:schemeClr val="accent2"/>
                </a:solidFill>
                <a:latin typeface="TH Sarabun New" panose="020B0500040200020003" pitchFamily="34" charset="-34"/>
                <a:cs typeface="TH Sarabun New" panose="020B0500040200020003" pitchFamily="34" charset="-34"/>
              </a:rPr>
              <a:t>M.Acc</a:t>
            </a:r>
            <a:r>
              <a:rPr lang="en-US" sz="2000" b="1" dirty="0">
                <a:solidFill>
                  <a:schemeClr val="accent2"/>
                </a:solidFill>
                <a:latin typeface="TH Sarabun New" panose="020B0500040200020003" pitchFamily="34" charset="-34"/>
                <a:cs typeface="TH Sarabun New" panose="020B0500040200020003" pitchFamily="34" charset="-34"/>
              </a:rPr>
              <a:t>. 1.4 T.</a:t>
            </a:r>
            <a:r>
              <a:rPr lang="th-TH" sz="2000" b="1" dirty="0">
                <a:solidFill>
                  <a:schemeClr val="accent2"/>
                </a:solidFill>
                <a:latin typeface="TH Sarabun New" panose="020B0500040200020003" pitchFamily="34" charset="-34"/>
                <a:cs typeface="TH Sarabun New" panose="020B0500040200020003" pitchFamily="34" charset="-34"/>
              </a:rPr>
              <a:t>฿</a:t>
            </a:r>
            <a:r>
              <a:rPr lang="en-US" sz="2000" b="1" dirty="0">
                <a:solidFill>
                  <a:schemeClr val="accent2"/>
                </a:solidFill>
                <a:latin typeface="TH Sarabun New" panose="020B0500040200020003" pitchFamily="34" charset="-34"/>
                <a:cs typeface="TH Sarabun New" panose="020B0500040200020003" pitchFamily="34" charset="-34"/>
              </a:rPr>
              <a:t>]</a:t>
            </a:r>
          </a:p>
          <a:p>
            <a:r>
              <a:rPr lang="en-US" sz="2000" b="1" dirty="0">
                <a:latin typeface="TH Sarabun New" panose="020B0500040200020003" pitchFamily="34" charset="-34"/>
                <a:cs typeface="TH Sarabun New" panose="020B0500040200020003" pitchFamily="34" charset="-34"/>
              </a:rPr>
              <a:t>For hire purchase or leasing: A loan payment holiday of 3 months or  6 months for principle</a:t>
            </a:r>
            <a:r>
              <a:rPr lang="th-TH" sz="2000" b="1" dirty="0">
                <a:latin typeface="TH Sarabun New" panose="020B0500040200020003" pitchFamily="34" charset="-34"/>
                <a:cs typeface="TH Sarabun New" panose="020B0500040200020003" pitchFamily="34" charset="-34"/>
              </a:rPr>
              <a:t> </a:t>
            </a:r>
            <a:r>
              <a:rPr lang="en-US" sz="2000" b="1" dirty="0">
                <a:latin typeface="TH Sarabun New" panose="020B0500040200020003" pitchFamily="34" charset="-34"/>
                <a:cs typeface="TH Sarabun New" panose="020B0500040200020003" pitchFamily="34" charset="-34"/>
              </a:rPr>
              <a:t>only</a:t>
            </a:r>
            <a:r>
              <a:rPr lang="th-TH" sz="2000" b="1" dirty="0">
                <a:latin typeface="TH Sarabun New" panose="020B0500040200020003" pitchFamily="34" charset="-34"/>
                <a:cs typeface="TH Sarabun New" panose="020B0500040200020003" pitchFamily="34" charset="-34"/>
              </a:rPr>
              <a:t> </a:t>
            </a:r>
            <a:r>
              <a:rPr lang="en-US" sz="2000" b="1" dirty="0">
                <a:latin typeface="TH Sarabun New" panose="020B0500040200020003" pitchFamily="34" charset="-34"/>
                <a:cs typeface="TH Sarabun New" panose="020B0500040200020003" pitchFamily="34" charset="-34"/>
              </a:rPr>
              <a:t>(limit </a:t>
            </a:r>
            <a:r>
              <a:rPr lang="th-TH" sz="2000" b="1" dirty="0">
                <a:latin typeface="TH Sarabun New" panose="020B0500040200020003" pitchFamily="34" charset="-34"/>
                <a:cs typeface="TH Sarabun New" panose="020B0500040200020003" pitchFamily="34" charset="-34"/>
              </a:rPr>
              <a:t>35</a:t>
            </a:r>
            <a:r>
              <a:rPr lang="en-US" sz="2000" b="1" dirty="0">
                <a:latin typeface="TH Sarabun New" panose="020B0500040200020003" pitchFamily="34" charset="-34"/>
                <a:cs typeface="TH Sarabun New" panose="020B0500040200020003" pitchFamily="34" charset="-34"/>
              </a:rPr>
              <a:t>k</a:t>
            </a:r>
            <a:r>
              <a:rPr lang="th-TH" sz="2000" b="1" dirty="0">
                <a:latin typeface="TH Sarabun New" panose="020B0500040200020003" pitchFamily="34" charset="-34"/>
                <a:cs typeface="TH Sarabun New" panose="020B0500040200020003" pitchFamily="34" charset="-34"/>
              </a:rPr>
              <a:t>฿ - </a:t>
            </a:r>
            <a:r>
              <a:rPr lang="en-US" sz="2000" b="1" dirty="0">
                <a:latin typeface="TH Sarabun New" panose="020B0500040200020003" pitchFamily="34" charset="-34"/>
                <a:cs typeface="TH Sarabun New" panose="020B0500040200020003" pitchFamily="34" charset="-34"/>
              </a:rPr>
              <a:t>3 mil.</a:t>
            </a:r>
            <a:r>
              <a:rPr lang="th-TH" sz="2000" b="1" dirty="0">
                <a:latin typeface="TH Sarabun New" panose="020B0500040200020003" pitchFamily="34" charset="-34"/>
                <a:cs typeface="TH Sarabun New" panose="020B0500040200020003" pitchFamily="34" charset="-34"/>
              </a:rPr>
              <a:t>฿ </a:t>
            </a:r>
            <a:r>
              <a:rPr lang="en-US" sz="2000" b="1" dirty="0">
                <a:latin typeface="TH Sarabun New" panose="020B0500040200020003" pitchFamily="34" charset="-34"/>
                <a:cs typeface="TH Sarabun New" panose="020B0500040200020003" pitchFamily="34" charset="-34"/>
              </a:rPr>
              <a:t>by type of product) </a:t>
            </a:r>
            <a:r>
              <a:rPr lang="en-US" sz="2000" b="1" dirty="0">
                <a:solidFill>
                  <a:schemeClr val="accent2"/>
                </a:solidFill>
                <a:latin typeface="TH Sarabun New" panose="020B0500040200020003" pitchFamily="34" charset="-34"/>
                <a:cs typeface="TH Sarabun New" panose="020B0500040200020003" pitchFamily="34" charset="-34"/>
              </a:rPr>
              <a:t>[2 </a:t>
            </a:r>
            <a:r>
              <a:rPr lang="en-US" sz="2000" b="1" dirty="0" err="1">
                <a:solidFill>
                  <a:schemeClr val="accent2"/>
                </a:solidFill>
                <a:latin typeface="TH Sarabun New" panose="020B0500040200020003" pitchFamily="34" charset="-34"/>
                <a:cs typeface="TH Sarabun New" panose="020B0500040200020003" pitchFamily="34" charset="-34"/>
              </a:rPr>
              <a:t>M.Acc</a:t>
            </a:r>
            <a:r>
              <a:rPr lang="en-US" sz="2000" b="1" dirty="0">
                <a:solidFill>
                  <a:schemeClr val="accent2"/>
                </a:solidFill>
                <a:latin typeface="TH Sarabun New" panose="020B0500040200020003" pitchFamily="34" charset="-34"/>
                <a:cs typeface="TH Sarabun New" panose="020B0500040200020003" pitchFamily="34" charset="-34"/>
              </a:rPr>
              <a:t>. 0.7 T.</a:t>
            </a:r>
            <a:r>
              <a:rPr lang="th-TH" sz="2000" b="1" dirty="0">
                <a:solidFill>
                  <a:schemeClr val="accent2"/>
                </a:solidFill>
                <a:latin typeface="TH Sarabun New" panose="020B0500040200020003" pitchFamily="34" charset="-34"/>
                <a:cs typeface="TH Sarabun New" panose="020B0500040200020003" pitchFamily="34" charset="-34"/>
              </a:rPr>
              <a:t>฿</a:t>
            </a:r>
            <a:r>
              <a:rPr lang="en-US" sz="2000" b="1" dirty="0">
                <a:solidFill>
                  <a:schemeClr val="accent2"/>
                </a:solidFill>
                <a:latin typeface="TH Sarabun New" panose="020B0500040200020003" pitchFamily="34" charset="-34"/>
                <a:cs typeface="TH Sarabun New" panose="020B0500040200020003" pitchFamily="34" charset="-34"/>
              </a:rPr>
              <a:t>]</a:t>
            </a:r>
          </a:p>
          <a:p>
            <a:r>
              <a:rPr lang="en-US" sz="2000" b="1" dirty="0">
                <a:latin typeface="TH Sarabun New" panose="020B0500040200020003" pitchFamily="34" charset="-34"/>
                <a:cs typeface="TH Sarabun New" panose="020B0500040200020003" pitchFamily="34" charset="-34"/>
              </a:rPr>
              <a:t>For housing loans: A loan payment holiday of 3 months and reduce interest rate</a:t>
            </a:r>
            <a:r>
              <a:rPr lang="th-TH" sz="2000" b="1" dirty="0">
                <a:latin typeface="TH Sarabun New" panose="020B0500040200020003" pitchFamily="34" charset="-34"/>
                <a:cs typeface="TH Sarabun New" panose="020B0500040200020003" pitchFamily="34" charset="-34"/>
              </a:rPr>
              <a:t> </a:t>
            </a:r>
            <a:r>
              <a:rPr lang="en-US" sz="2000" b="1" dirty="0">
                <a:latin typeface="TH Sarabun New" panose="020B0500040200020003" pitchFamily="34" charset="-34"/>
                <a:cs typeface="TH Sarabun New" panose="020B0500040200020003" pitchFamily="34" charset="-34"/>
              </a:rPr>
              <a:t>[limit 3 mil.</a:t>
            </a:r>
            <a:r>
              <a:rPr lang="th-TH" sz="2000" b="1" dirty="0">
                <a:latin typeface="TH Sarabun New" panose="020B0500040200020003" pitchFamily="34" charset="-34"/>
                <a:cs typeface="TH Sarabun New" panose="020B0500040200020003" pitchFamily="34" charset="-34"/>
              </a:rPr>
              <a:t>฿</a:t>
            </a:r>
            <a:r>
              <a:rPr lang="en-US" sz="2000" b="1" dirty="0">
                <a:latin typeface="TH Sarabun New" panose="020B0500040200020003" pitchFamily="34" charset="-34"/>
                <a:cs typeface="TH Sarabun New" panose="020B0500040200020003" pitchFamily="34" charset="-34"/>
              </a:rPr>
              <a:t>] </a:t>
            </a:r>
            <a:br>
              <a:rPr lang="en-US" sz="2000" b="1" dirty="0">
                <a:latin typeface="TH Sarabun New" panose="020B0500040200020003" pitchFamily="34" charset="-34"/>
                <a:cs typeface="TH Sarabun New" panose="020B0500040200020003" pitchFamily="34" charset="-34"/>
              </a:rPr>
            </a:br>
            <a:r>
              <a:rPr lang="en-US" sz="2000" b="1" dirty="0">
                <a:solidFill>
                  <a:schemeClr val="accent2"/>
                </a:solidFill>
                <a:latin typeface="TH Sarabun New" panose="020B0500040200020003" pitchFamily="34" charset="-34"/>
                <a:cs typeface="TH Sarabun New" panose="020B0500040200020003" pitchFamily="34" charset="-34"/>
              </a:rPr>
              <a:t>[1.2 </a:t>
            </a:r>
            <a:r>
              <a:rPr lang="en-US" sz="2000" b="1" dirty="0" err="1">
                <a:solidFill>
                  <a:schemeClr val="accent2"/>
                </a:solidFill>
                <a:latin typeface="TH Sarabun New" panose="020B0500040200020003" pitchFamily="34" charset="-34"/>
                <a:cs typeface="TH Sarabun New" panose="020B0500040200020003" pitchFamily="34" charset="-34"/>
              </a:rPr>
              <a:t>M.Acc</a:t>
            </a:r>
            <a:r>
              <a:rPr lang="en-US" sz="2000" b="1" dirty="0">
                <a:solidFill>
                  <a:schemeClr val="accent2"/>
                </a:solidFill>
                <a:latin typeface="TH Sarabun New" panose="020B0500040200020003" pitchFamily="34" charset="-34"/>
                <a:cs typeface="TH Sarabun New" panose="020B0500040200020003" pitchFamily="34" charset="-34"/>
              </a:rPr>
              <a:t>. 1.5 T.</a:t>
            </a:r>
            <a:r>
              <a:rPr lang="th-TH" sz="2000" b="1" dirty="0">
                <a:solidFill>
                  <a:schemeClr val="accent2"/>
                </a:solidFill>
                <a:latin typeface="TH Sarabun New" panose="020B0500040200020003" pitchFamily="34" charset="-34"/>
                <a:cs typeface="TH Sarabun New" panose="020B0500040200020003" pitchFamily="34" charset="-34"/>
              </a:rPr>
              <a:t>฿</a:t>
            </a:r>
            <a:r>
              <a:rPr lang="en-US" sz="2000" b="1" dirty="0">
                <a:solidFill>
                  <a:schemeClr val="accent2"/>
                </a:solidFill>
                <a:latin typeface="TH Sarabun New" panose="020B0500040200020003" pitchFamily="34" charset="-34"/>
                <a:cs typeface="TH Sarabun New" panose="020B0500040200020003" pitchFamily="34" charset="-34"/>
              </a:rPr>
              <a:t>]</a:t>
            </a:r>
          </a:p>
          <a:p>
            <a:r>
              <a:rPr lang="en-US" sz="2000" b="1" dirty="0">
                <a:latin typeface="TH Sarabun New" panose="020B0500040200020003" pitchFamily="34" charset="-34"/>
                <a:cs typeface="TH Sarabun New" panose="020B0500040200020003" pitchFamily="34" charset="-34"/>
              </a:rPr>
              <a:t>For NPL credit card and Personal loans: A loan payment holiday of 6 months or  reduce interest rate -2%</a:t>
            </a:r>
          </a:p>
          <a:p>
            <a:endParaRPr lang="en-US" sz="2000" b="1" dirty="0">
              <a:latin typeface="TH Sarabun New" panose="020B0500040200020003" pitchFamily="34" charset="-34"/>
              <a:cs typeface="TH Sarabun New" panose="020B0500040200020003" pitchFamily="34" charset="-34"/>
            </a:endParaRPr>
          </a:p>
        </p:txBody>
      </p:sp>
      <p:sp>
        <p:nvSpPr>
          <p:cNvPr id="11" name="Text Placeholder 10">
            <a:extLst>
              <a:ext uri="{FF2B5EF4-FFF2-40B4-BE49-F238E27FC236}">
                <a16:creationId xmlns:a16="http://schemas.microsoft.com/office/drawing/2014/main" id="{6EA8D2FE-068A-404A-975F-A1988DB4923C}"/>
              </a:ext>
            </a:extLst>
          </p:cNvPr>
          <p:cNvSpPr>
            <a:spLocks noGrp="1"/>
          </p:cNvSpPr>
          <p:nvPr>
            <p:ph type="body" sz="quarter" idx="3"/>
          </p:nvPr>
        </p:nvSpPr>
        <p:spPr>
          <a:xfrm>
            <a:off x="7130416" y="1215154"/>
            <a:ext cx="4041775" cy="639762"/>
          </a:xfrm>
        </p:spPr>
        <p:txBody>
          <a:bodyPr/>
          <a:lstStyle/>
          <a:p>
            <a:r>
              <a:rPr lang="en-US" dirty="0">
                <a:latin typeface="TH Sarabun New" panose="020B0500040200020003" pitchFamily="34" charset="-34"/>
                <a:cs typeface="TH Sarabun New" panose="020B0500040200020003" pitchFamily="34" charset="-34"/>
              </a:rPr>
              <a:t>State 2 : July 2020</a:t>
            </a:r>
          </a:p>
        </p:txBody>
      </p:sp>
      <p:sp>
        <p:nvSpPr>
          <p:cNvPr id="12" name="Content Placeholder 11">
            <a:extLst>
              <a:ext uri="{FF2B5EF4-FFF2-40B4-BE49-F238E27FC236}">
                <a16:creationId xmlns:a16="http://schemas.microsoft.com/office/drawing/2014/main" id="{BAFEC5FA-6005-4768-9B38-4F95831C13E1}"/>
              </a:ext>
            </a:extLst>
          </p:cNvPr>
          <p:cNvSpPr>
            <a:spLocks noGrp="1"/>
          </p:cNvSpPr>
          <p:nvPr>
            <p:ph sz="quarter" idx="4"/>
          </p:nvPr>
        </p:nvSpPr>
        <p:spPr>
          <a:xfrm>
            <a:off x="7130416" y="1917908"/>
            <a:ext cx="4743132" cy="5339606"/>
          </a:xfrm>
        </p:spPr>
        <p:txBody>
          <a:bodyPr>
            <a:normAutofit fontScale="77500" lnSpcReduction="20000"/>
          </a:bodyPr>
          <a:lstStyle/>
          <a:p>
            <a:r>
              <a:rPr lang="en-US" b="1" dirty="0">
                <a:latin typeface="TH Sarabun New" panose="020B0500040200020003" pitchFamily="34" charset="-34"/>
                <a:cs typeface="TH Sarabun New" panose="020B0500040200020003" pitchFamily="34" charset="-34"/>
              </a:rPr>
              <a:t>For Non-NPL credit card: reducing interest rate</a:t>
            </a:r>
          </a:p>
          <a:p>
            <a:pPr lvl="1"/>
            <a:r>
              <a:rPr lang="en-US" b="1" dirty="0">
                <a:latin typeface="TH Sarabun New" panose="020B0500040200020003" pitchFamily="34" charset="-34"/>
                <a:cs typeface="TH Sarabun New" panose="020B0500040200020003" pitchFamily="34" charset="-34"/>
              </a:rPr>
              <a:t>12% for credit card </a:t>
            </a:r>
          </a:p>
          <a:p>
            <a:pPr lvl="1"/>
            <a:r>
              <a:rPr lang="en-US" b="1" dirty="0">
                <a:latin typeface="TH Sarabun New" panose="020B0500040200020003" pitchFamily="34" charset="-34"/>
                <a:cs typeface="TH Sarabun New" panose="020B0500040200020003" pitchFamily="34" charset="-34"/>
              </a:rPr>
              <a:t>22% for performing loan</a:t>
            </a:r>
          </a:p>
          <a:p>
            <a:pPr lvl="1"/>
            <a:r>
              <a:rPr lang="en-US" b="1" dirty="0">
                <a:latin typeface="TH Sarabun New" panose="020B0500040200020003" pitchFamily="34" charset="-34"/>
                <a:cs typeface="TH Sarabun New" panose="020B0500040200020003" pitchFamily="34" charset="-34"/>
              </a:rPr>
              <a:t>Reducing minimum payment due to 30%</a:t>
            </a:r>
          </a:p>
          <a:p>
            <a:pPr lvl="1"/>
            <a:r>
              <a:rPr lang="en-US" b="1" dirty="0">
                <a:latin typeface="TH Sarabun New" panose="020B0500040200020003" pitchFamily="34" charset="-34"/>
                <a:cs typeface="TH Sarabun New" panose="020B0500040200020003" pitchFamily="34" charset="-34"/>
              </a:rPr>
              <a:t>Expanding term loans to 48 months</a:t>
            </a:r>
          </a:p>
          <a:p>
            <a:r>
              <a:rPr lang="en-US" b="1" dirty="0">
                <a:latin typeface="TH Sarabun New" panose="020B0500040200020003" pitchFamily="34" charset="-34"/>
                <a:cs typeface="TH Sarabun New" panose="020B0500040200020003" pitchFamily="34" charset="-34"/>
              </a:rPr>
              <a:t>For hire purchase or leasing: A loan payment holiday of 3 months or Expand term loans </a:t>
            </a:r>
          </a:p>
          <a:p>
            <a:pPr lvl="1"/>
            <a:r>
              <a:rPr lang="en-US" b="1" dirty="0">
                <a:latin typeface="TH Sarabun New" panose="020B0500040200020003" pitchFamily="34" charset="-34"/>
                <a:cs typeface="TH Sarabun New" panose="020B0500040200020003" pitchFamily="34" charset="-34"/>
              </a:rPr>
              <a:t>Unlocking limit</a:t>
            </a:r>
          </a:p>
          <a:p>
            <a:r>
              <a:rPr lang="en-US" b="1" dirty="0">
                <a:latin typeface="TH Sarabun New" panose="020B0500040200020003" pitchFamily="34" charset="-34"/>
                <a:cs typeface="TH Sarabun New" panose="020B0500040200020003" pitchFamily="34" charset="-34"/>
              </a:rPr>
              <a:t>For housing loans</a:t>
            </a:r>
          </a:p>
          <a:p>
            <a:pPr lvl="1"/>
            <a:r>
              <a:rPr lang="en-US" b="1" dirty="0">
                <a:latin typeface="TH Sarabun New" panose="020B0500040200020003" pitchFamily="34" charset="-34"/>
                <a:cs typeface="TH Sarabun New" panose="020B0500040200020003" pitchFamily="34" charset="-34"/>
              </a:rPr>
              <a:t>A loan payment holiday of 3 months or </a:t>
            </a:r>
          </a:p>
          <a:p>
            <a:pPr lvl="1"/>
            <a:r>
              <a:rPr lang="en-US" b="1" dirty="0">
                <a:latin typeface="TH Sarabun New" panose="020B0500040200020003" pitchFamily="34" charset="-34"/>
                <a:cs typeface="TH Sarabun New" panose="020B0500040200020003" pitchFamily="34" charset="-34"/>
              </a:rPr>
              <a:t>3 months for principle</a:t>
            </a:r>
            <a:r>
              <a:rPr lang="th-TH" b="1" dirty="0">
                <a:latin typeface="TH Sarabun New" panose="020B0500040200020003" pitchFamily="34" charset="-34"/>
                <a:cs typeface="TH Sarabun New" panose="020B0500040200020003" pitchFamily="34" charset="-34"/>
              </a:rPr>
              <a:t> </a:t>
            </a:r>
            <a:r>
              <a:rPr lang="en-US" b="1" dirty="0">
                <a:latin typeface="TH Sarabun New" panose="020B0500040200020003" pitchFamily="34" charset="-34"/>
                <a:cs typeface="TH Sarabun New" panose="020B0500040200020003" pitchFamily="34" charset="-34"/>
              </a:rPr>
              <a:t>only</a:t>
            </a:r>
            <a:r>
              <a:rPr lang="th-TH" b="1" dirty="0">
                <a:latin typeface="TH Sarabun New" panose="020B0500040200020003" pitchFamily="34" charset="-34"/>
                <a:cs typeface="TH Sarabun New" panose="020B0500040200020003" pitchFamily="34" charset="-34"/>
              </a:rPr>
              <a:t> </a:t>
            </a:r>
            <a:r>
              <a:rPr lang="en-US" b="1" dirty="0">
                <a:latin typeface="TH Sarabun New" panose="020B0500040200020003" pitchFamily="34" charset="-34"/>
                <a:cs typeface="TH Sarabun New" panose="020B0500040200020003" pitchFamily="34" charset="-34"/>
              </a:rPr>
              <a:t>with reduced interest rate </a:t>
            </a:r>
          </a:p>
          <a:p>
            <a:pPr lvl="1"/>
            <a:r>
              <a:rPr lang="en-US" b="1" dirty="0">
                <a:latin typeface="TH Sarabun New" panose="020B0500040200020003" pitchFamily="34" charset="-34"/>
                <a:cs typeface="TH Sarabun New" panose="020B0500040200020003" pitchFamily="34" charset="-34"/>
              </a:rPr>
              <a:t>or expand term loans </a:t>
            </a:r>
          </a:p>
          <a:p>
            <a:pPr lvl="1"/>
            <a:r>
              <a:rPr lang="en-US" b="1" dirty="0">
                <a:latin typeface="TH Sarabun New" panose="020B0500040200020003" pitchFamily="34" charset="-34"/>
                <a:cs typeface="TH Sarabun New" panose="020B0500040200020003" pitchFamily="34" charset="-34"/>
              </a:rPr>
              <a:t>Unlocking limit</a:t>
            </a:r>
          </a:p>
          <a:p>
            <a:r>
              <a:rPr lang="en-US" b="1" dirty="0">
                <a:latin typeface="TH Sarabun New" panose="020B0500040200020003" pitchFamily="34" charset="-34"/>
                <a:cs typeface="TH Sarabun New" panose="020B0500040200020003" pitchFamily="34" charset="-34"/>
              </a:rPr>
              <a:t>For NPL credit card and Personal loans</a:t>
            </a:r>
          </a:p>
          <a:p>
            <a:pPr lvl="1"/>
            <a:r>
              <a:rPr lang="en-US" b="1" dirty="0">
                <a:latin typeface="TH Sarabun New" panose="020B0500040200020003" pitchFamily="34" charset="-34"/>
                <a:cs typeface="TH Sarabun New" panose="020B0500040200020003" pitchFamily="34" charset="-34"/>
              </a:rPr>
              <a:t>If remaining debt &lt;50%, can borrow more money</a:t>
            </a:r>
            <a:endParaRPr lang="th-TH" b="1" dirty="0">
              <a:latin typeface="TH Sarabun New" panose="020B0500040200020003" pitchFamily="34" charset="-34"/>
              <a:cs typeface="TH Sarabun New" panose="020B0500040200020003" pitchFamily="34" charset="-34"/>
            </a:endParaRPr>
          </a:p>
        </p:txBody>
      </p:sp>
      <p:sp>
        <p:nvSpPr>
          <p:cNvPr id="2" name="Arrow: Pentagon 1">
            <a:extLst>
              <a:ext uri="{FF2B5EF4-FFF2-40B4-BE49-F238E27FC236}">
                <a16:creationId xmlns:a16="http://schemas.microsoft.com/office/drawing/2014/main" id="{2E12722D-3EB3-4508-BFF7-3A79D80A54AB}"/>
              </a:ext>
            </a:extLst>
          </p:cNvPr>
          <p:cNvSpPr/>
          <p:nvPr/>
        </p:nvSpPr>
        <p:spPr>
          <a:xfrm>
            <a:off x="1" y="1308308"/>
            <a:ext cx="1727200" cy="609600"/>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Phase I</a:t>
            </a:r>
            <a:endParaRPr lang="th-TH"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62179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524656" y="1340769"/>
          <a:ext cx="2196244" cy="4176015"/>
        </p:xfrm>
        <a:graphic>
          <a:graphicData uri="http://schemas.openxmlformats.org/drawingml/2006/table">
            <a:tbl>
              <a:tblPr>
                <a:tableStyleId>{5C22544A-7EE6-4342-B048-85BDC9FD1C3A}</a:tableStyleId>
              </a:tblPr>
              <a:tblGrid>
                <a:gridCol w="1018370">
                  <a:extLst>
                    <a:ext uri="{9D8B030D-6E8A-4147-A177-3AD203B41FA5}">
                      <a16:colId xmlns:a16="http://schemas.microsoft.com/office/drawing/2014/main" val="20000"/>
                    </a:ext>
                  </a:extLst>
                </a:gridCol>
                <a:gridCol w="1177874">
                  <a:extLst>
                    <a:ext uri="{9D8B030D-6E8A-4147-A177-3AD203B41FA5}">
                      <a16:colId xmlns:a16="http://schemas.microsoft.com/office/drawing/2014/main" val="20001"/>
                    </a:ext>
                  </a:extLst>
                </a:gridCol>
              </a:tblGrid>
              <a:tr h="169785">
                <a:tc>
                  <a:txBody>
                    <a:bodyPr/>
                    <a:lstStyle/>
                    <a:p>
                      <a:pPr algn="l" fontAlgn="b"/>
                      <a:endParaRPr lang="en-US" sz="1600" b="0" i="0" u="none" strike="noStrike">
                        <a:solidFill>
                          <a:srgbClr val="000000"/>
                        </a:solidFill>
                        <a:effectLst/>
                        <a:latin typeface="+mn-lt"/>
                      </a:endParaRPr>
                    </a:p>
                  </a:txBody>
                  <a:tcPr marL="3415" marR="3415" marT="3415" marB="0" anchor="b"/>
                </a:tc>
                <a:tc>
                  <a:txBody>
                    <a:bodyPr/>
                    <a:lstStyle/>
                    <a:p>
                      <a:pPr algn="ctr" fontAlgn="b"/>
                      <a:r>
                        <a:rPr lang="en-US" sz="1600" u="none" strike="noStrike">
                          <a:effectLst/>
                          <a:latin typeface="+mn-lt"/>
                        </a:rPr>
                        <a:t>Total (Million Bt)</a:t>
                      </a:r>
                      <a:endParaRPr lang="en-US" sz="1600" b="0" i="0" u="none" strike="noStrike">
                        <a:solidFill>
                          <a:srgbClr val="000000"/>
                        </a:solidFill>
                        <a:effectLst/>
                        <a:latin typeface="+mn-lt"/>
                      </a:endParaRPr>
                    </a:p>
                  </a:txBody>
                  <a:tcPr marL="3415" marR="3415" marT="3415" marB="0" anchor="b"/>
                </a:tc>
                <a:extLst>
                  <a:ext uri="{0D108BD9-81ED-4DB2-BD59-A6C34878D82A}">
                    <a16:rowId xmlns:a16="http://schemas.microsoft.com/office/drawing/2014/main" val="10000"/>
                  </a:ext>
                </a:extLst>
              </a:tr>
              <a:tr h="307313">
                <a:tc>
                  <a:txBody>
                    <a:bodyPr/>
                    <a:lstStyle/>
                    <a:p>
                      <a:pPr algn="l" fontAlgn="b"/>
                      <a:r>
                        <a:rPr lang="en-US" sz="1600" u="none" strike="noStrike" dirty="0">
                          <a:effectLst/>
                          <a:latin typeface="+mn-lt"/>
                        </a:rPr>
                        <a:t>Informal sector</a:t>
                      </a:r>
                      <a:endParaRPr lang="en-US" sz="1600" b="0" i="0" u="none" strike="noStrike" dirty="0">
                        <a:solidFill>
                          <a:srgbClr val="000000"/>
                        </a:solidFill>
                        <a:effectLst/>
                        <a:latin typeface="+mn-lt"/>
                      </a:endParaRPr>
                    </a:p>
                  </a:txBody>
                  <a:tcPr marL="3415" marR="3415" marT="3415" marB="0" anchor="b"/>
                </a:tc>
                <a:tc>
                  <a:txBody>
                    <a:bodyPr/>
                    <a:lstStyle/>
                    <a:p>
                      <a:pPr algn="l" fontAlgn="b"/>
                      <a:r>
                        <a:rPr lang="en-US" sz="1600" u="none" strike="noStrike">
                          <a:effectLst/>
                          <a:latin typeface="+mn-lt"/>
                        </a:rPr>
                        <a:t>                        213,000 </a:t>
                      </a:r>
                      <a:endParaRPr lang="en-US" sz="1600" b="0" i="0" u="none" strike="noStrike">
                        <a:solidFill>
                          <a:srgbClr val="000000"/>
                        </a:solidFill>
                        <a:effectLst/>
                        <a:latin typeface="+mn-lt"/>
                      </a:endParaRPr>
                    </a:p>
                  </a:txBody>
                  <a:tcPr marL="3415" marR="3415" marT="3415" marB="0" anchor="b"/>
                </a:tc>
                <a:extLst>
                  <a:ext uri="{0D108BD9-81ED-4DB2-BD59-A6C34878D82A}">
                    <a16:rowId xmlns:a16="http://schemas.microsoft.com/office/drawing/2014/main" val="10001"/>
                  </a:ext>
                </a:extLst>
              </a:tr>
              <a:tr h="307313">
                <a:tc>
                  <a:txBody>
                    <a:bodyPr/>
                    <a:lstStyle/>
                    <a:p>
                      <a:pPr algn="l" fontAlgn="b"/>
                      <a:r>
                        <a:rPr lang="en-US" sz="1600" u="none" strike="noStrike" dirty="0">
                          <a:effectLst/>
                          <a:latin typeface="+mn-lt"/>
                        </a:rPr>
                        <a:t>Agriculture</a:t>
                      </a:r>
                      <a:endParaRPr lang="en-US" sz="1600" b="0" i="0" u="none" strike="noStrike" dirty="0">
                        <a:solidFill>
                          <a:srgbClr val="000000"/>
                        </a:solidFill>
                        <a:effectLst/>
                        <a:latin typeface="+mn-lt"/>
                      </a:endParaRPr>
                    </a:p>
                  </a:txBody>
                  <a:tcPr marL="3415" marR="3415" marT="3415" marB="0" anchor="b"/>
                </a:tc>
                <a:tc>
                  <a:txBody>
                    <a:bodyPr/>
                    <a:lstStyle/>
                    <a:p>
                      <a:pPr algn="l" fontAlgn="b"/>
                      <a:r>
                        <a:rPr lang="en-US" sz="1600" u="none" strike="noStrike">
                          <a:effectLst/>
                          <a:latin typeface="+mn-lt"/>
                        </a:rPr>
                        <a:t>                        111,000 </a:t>
                      </a:r>
                      <a:endParaRPr lang="en-US" sz="1600" b="0" i="0" u="none" strike="noStrike">
                        <a:solidFill>
                          <a:srgbClr val="000000"/>
                        </a:solidFill>
                        <a:effectLst/>
                        <a:latin typeface="+mn-lt"/>
                      </a:endParaRPr>
                    </a:p>
                  </a:txBody>
                  <a:tcPr marL="3415" marR="3415" marT="3415" marB="0" anchor="b"/>
                </a:tc>
                <a:extLst>
                  <a:ext uri="{0D108BD9-81ED-4DB2-BD59-A6C34878D82A}">
                    <a16:rowId xmlns:a16="http://schemas.microsoft.com/office/drawing/2014/main" val="10002"/>
                  </a:ext>
                </a:extLst>
              </a:tr>
              <a:tr h="307313">
                <a:tc>
                  <a:txBody>
                    <a:bodyPr/>
                    <a:lstStyle/>
                    <a:p>
                      <a:pPr algn="l" fontAlgn="b"/>
                      <a:r>
                        <a:rPr lang="en-US" sz="1600" u="none" strike="noStrike" dirty="0">
                          <a:effectLst/>
                          <a:latin typeface="+mn-lt"/>
                        </a:rPr>
                        <a:t>Welfare card</a:t>
                      </a:r>
                      <a:endParaRPr lang="en-US" sz="1600" b="0" i="0" u="none" strike="noStrike" dirty="0">
                        <a:solidFill>
                          <a:srgbClr val="000000"/>
                        </a:solidFill>
                        <a:effectLst/>
                        <a:latin typeface="+mn-lt"/>
                      </a:endParaRPr>
                    </a:p>
                  </a:txBody>
                  <a:tcPr marL="3415" marR="3415" marT="3415" marB="0" anchor="b"/>
                </a:tc>
                <a:tc>
                  <a:txBody>
                    <a:bodyPr/>
                    <a:lstStyle/>
                    <a:p>
                      <a:pPr algn="l" fontAlgn="b"/>
                      <a:r>
                        <a:rPr lang="en-US" sz="1600" u="none" strike="noStrike">
                          <a:effectLst/>
                          <a:latin typeface="+mn-lt"/>
                        </a:rPr>
                        <a:t>                             3,600 </a:t>
                      </a:r>
                      <a:endParaRPr lang="en-US" sz="1600" b="0" i="0" u="none" strike="noStrike">
                        <a:solidFill>
                          <a:srgbClr val="000000"/>
                        </a:solidFill>
                        <a:effectLst/>
                        <a:latin typeface="+mn-lt"/>
                      </a:endParaRPr>
                    </a:p>
                  </a:txBody>
                  <a:tcPr marL="3415" marR="3415" marT="3415" marB="0" anchor="b"/>
                </a:tc>
                <a:extLst>
                  <a:ext uri="{0D108BD9-81ED-4DB2-BD59-A6C34878D82A}">
                    <a16:rowId xmlns:a16="http://schemas.microsoft.com/office/drawing/2014/main" val="10003"/>
                  </a:ext>
                </a:extLst>
              </a:tr>
              <a:tr h="307313">
                <a:tc>
                  <a:txBody>
                    <a:bodyPr/>
                    <a:lstStyle/>
                    <a:p>
                      <a:pPr algn="l" fontAlgn="b"/>
                      <a:r>
                        <a:rPr lang="en-US" sz="1600" u="none" strike="noStrike">
                          <a:effectLst/>
                          <a:latin typeface="+mn-lt"/>
                        </a:rPr>
                        <a:t>Fragile groups</a:t>
                      </a:r>
                      <a:endParaRPr lang="en-US" sz="1600" b="0" i="0" u="none" strike="noStrike">
                        <a:solidFill>
                          <a:srgbClr val="000000"/>
                        </a:solidFill>
                        <a:effectLst/>
                        <a:latin typeface="+mn-lt"/>
                      </a:endParaRPr>
                    </a:p>
                  </a:txBody>
                  <a:tcPr marL="3415" marR="3415" marT="3415" marB="0" anchor="b"/>
                </a:tc>
                <a:tc>
                  <a:txBody>
                    <a:bodyPr/>
                    <a:lstStyle/>
                    <a:p>
                      <a:pPr algn="l" fontAlgn="b"/>
                      <a:r>
                        <a:rPr lang="en-US" sz="1600" u="none" strike="noStrike" dirty="0">
                          <a:effectLst/>
                          <a:latin typeface="+mn-lt"/>
                        </a:rPr>
                        <a:t>                           20,340 </a:t>
                      </a:r>
                      <a:endParaRPr lang="en-US" sz="1600" b="0"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4"/>
                  </a:ext>
                </a:extLst>
              </a:tr>
              <a:tr h="307313">
                <a:tc>
                  <a:txBody>
                    <a:bodyPr/>
                    <a:lstStyle/>
                    <a:p>
                      <a:pPr algn="l" fontAlgn="b"/>
                      <a:r>
                        <a:rPr lang="en-US" sz="1600" u="none" strike="noStrike">
                          <a:effectLst/>
                          <a:latin typeface="+mn-lt"/>
                        </a:rPr>
                        <a:t>Electricity</a:t>
                      </a:r>
                      <a:endParaRPr lang="en-US" sz="1600" b="0" i="0" u="none" strike="noStrike">
                        <a:solidFill>
                          <a:srgbClr val="000000"/>
                        </a:solidFill>
                        <a:effectLst/>
                        <a:latin typeface="+mn-lt"/>
                      </a:endParaRPr>
                    </a:p>
                  </a:txBody>
                  <a:tcPr marL="3415" marR="3415" marT="3415" marB="0" anchor="b"/>
                </a:tc>
                <a:tc>
                  <a:txBody>
                    <a:bodyPr/>
                    <a:lstStyle/>
                    <a:p>
                      <a:pPr algn="l" fontAlgn="b"/>
                      <a:r>
                        <a:rPr lang="en-US" sz="1600" u="none" strike="noStrike" dirty="0">
                          <a:effectLst/>
                          <a:latin typeface="+mn-lt"/>
                        </a:rPr>
                        <a:t>                           32,700 </a:t>
                      </a:r>
                      <a:endParaRPr lang="en-US" sz="1600" b="0"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5"/>
                  </a:ext>
                </a:extLst>
              </a:tr>
              <a:tr h="307313">
                <a:tc>
                  <a:txBody>
                    <a:bodyPr/>
                    <a:lstStyle/>
                    <a:p>
                      <a:pPr algn="l" fontAlgn="b"/>
                      <a:r>
                        <a:rPr lang="en-US" sz="1600" u="none" strike="noStrike">
                          <a:effectLst/>
                          <a:latin typeface="+mn-lt"/>
                        </a:rPr>
                        <a:t>Water</a:t>
                      </a:r>
                      <a:endParaRPr lang="en-US" sz="1600" b="0" i="0" u="none" strike="noStrike">
                        <a:solidFill>
                          <a:srgbClr val="000000"/>
                        </a:solidFill>
                        <a:effectLst/>
                        <a:latin typeface="+mn-lt"/>
                      </a:endParaRPr>
                    </a:p>
                  </a:txBody>
                  <a:tcPr marL="3415" marR="3415" marT="3415" marB="0" anchor="b"/>
                </a:tc>
                <a:tc>
                  <a:txBody>
                    <a:bodyPr/>
                    <a:lstStyle/>
                    <a:p>
                      <a:pPr algn="l" fontAlgn="b"/>
                      <a:r>
                        <a:rPr lang="en-US" sz="1600" u="none" strike="noStrike" dirty="0">
                          <a:effectLst/>
                          <a:latin typeface="+mn-lt"/>
                        </a:rPr>
                        <a:t>                             2,834 </a:t>
                      </a:r>
                      <a:endParaRPr lang="en-US" sz="1600" b="0"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6"/>
                  </a:ext>
                </a:extLst>
              </a:tr>
              <a:tr h="307313">
                <a:tc>
                  <a:txBody>
                    <a:bodyPr/>
                    <a:lstStyle/>
                    <a:p>
                      <a:pPr algn="l" fontAlgn="b"/>
                      <a:r>
                        <a:rPr lang="en-US" sz="1600" u="none" strike="noStrike" dirty="0">
                          <a:effectLst/>
                          <a:latin typeface="+mn-lt"/>
                        </a:rPr>
                        <a:t>Social Security</a:t>
                      </a:r>
                      <a:endParaRPr lang="en-US" sz="1600" b="0" i="0" u="none" strike="noStrike" dirty="0">
                        <a:solidFill>
                          <a:srgbClr val="000000"/>
                        </a:solidFill>
                        <a:effectLst/>
                        <a:latin typeface="+mn-lt"/>
                      </a:endParaRPr>
                    </a:p>
                  </a:txBody>
                  <a:tcPr marL="3415" marR="3415" marT="3415" marB="0" anchor="b"/>
                </a:tc>
                <a:tc>
                  <a:txBody>
                    <a:bodyPr/>
                    <a:lstStyle/>
                    <a:p>
                      <a:pPr algn="l" fontAlgn="b"/>
                      <a:r>
                        <a:rPr lang="en-US" sz="1600" u="none" strike="noStrike" dirty="0">
                          <a:effectLst/>
                          <a:latin typeface="+mn-lt"/>
                        </a:rPr>
                        <a:t>                        229,000 </a:t>
                      </a:r>
                      <a:endParaRPr lang="en-US" sz="1600" b="0"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7"/>
                  </a:ext>
                </a:extLst>
              </a:tr>
              <a:tr h="307313">
                <a:tc>
                  <a:txBody>
                    <a:bodyPr/>
                    <a:lstStyle/>
                    <a:p>
                      <a:pPr algn="l" fontAlgn="b"/>
                      <a:r>
                        <a:rPr lang="en-US" sz="1600" b="1" u="none" strike="noStrike" dirty="0">
                          <a:effectLst/>
                          <a:latin typeface="+mn-lt"/>
                        </a:rPr>
                        <a:t>TOTAL</a:t>
                      </a:r>
                      <a:endParaRPr lang="en-US" sz="1600" b="1" i="0" u="none" strike="noStrike" dirty="0">
                        <a:solidFill>
                          <a:srgbClr val="000000"/>
                        </a:solidFill>
                        <a:effectLst/>
                        <a:latin typeface="+mn-lt"/>
                      </a:endParaRPr>
                    </a:p>
                  </a:txBody>
                  <a:tcPr marL="3415" marR="3415" marT="3415" marB="0" anchor="b"/>
                </a:tc>
                <a:tc>
                  <a:txBody>
                    <a:bodyPr/>
                    <a:lstStyle/>
                    <a:p>
                      <a:pPr algn="l" fontAlgn="b"/>
                      <a:r>
                        <a:rPr lang="en-US" sz="1600" b="1" u="none" strike="noStrike" dirty="0">
                          <a:effectLst/>
                          <a:latin typeface="+mn-lt"/>
                        </a:rPr>
                        <a:t>                        612,474 </a:t>
                      </a:r>
                      <a:endParaRPr lang="en-US" sz="1600" b="1"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8"/>
                  </a:ext>
                </a:extLst>
              </a:tr>
            </a:tbl>
          </a:graphicData>
        </a:graphic>
      </p:graphicFrame>
      <p:sp>
        <p:nvSpPr>
          <p:cNvPr id="9" name="Subtitle 8">
            <a:extLst>
              <a:ext uri="{FF2B5EF4-FFF2-40B4-BE49-F238E27FC236}">
                <a16:creationId xmlns:a16="http://schemas.microsoft.com/office/drawing/2014/main" id="{2EF7D029-3E2F-4D41-82BA-9F435D4FB13C}"/>
              </a:ext>
            </a:extLst>
          </p:cNvPr>
          <p:cNvSpPr>
            <a:spLocks noGrp="1"/>
          </p:cNvSpPr>
          <p:nvPr>
            <p:ph type="subTitle" idx="1"/>
          </p:nvPr>
        </p:nvSpPr>
        <p:spPr>
          <a:xfrm>
            <a:off x="760968" y="2185393"/>
            <a:ext cx="4677438" cy="4617171"/>
          </a:xfrm>
        </p:spPr>
        <p:txBody>
          <a:bodyPr>
            <a:normAutofit/>
          </a:bodyPr>
          <a:lstStyle/>
          <a:p>
            <a:pPr marL="0" indent="0">
              <a:buNone/>
            </a:pPr>
            <a:r>
              <a:rPr lang="en-GB" b="1" u="sng" dirty="0">
                <a:latin typeface="TH Sarabun New" panose="020B0500040200020003" pitchFamily="34" charset="-34"/>
                <a:cs typeface="TH Sarabun New" panose="020B0500040200020003" pitchFamily="34" charset="-34"/>
              </a:rPr>
              <a:t>Government Cash Hand-out</a:t>
            </a:r>
          </a:p>
          <a:p>
            <a:r>
              <a:rPr lang="en-GB" sz="2200" b="1" dirty="0">
                <a:latin typeface="TH Sarabun New" panose="020B0500040200020003" pitchFamily="34" charset="-34"/>
                <a:cs typeface="TH Sarabun New" panose="020B0500040200020003" pitchFamily="34" charset="-34"/>
              </a:rPr>
              <a:t>Government has transferred 612 billion baht (4% of GDP) to almost 30 million Thais from May to July.</a:t>
            </a:r>
          </a:p>
          <a:p>
            <a:r>
              <a:rPr lang="en-GB" sz="2200" b="1" dirty="0">
                <a:latin typeface="TH Sarabun New" panose="020B0500040200020003" pitchFamily="34" charset="-34"/>
                <a:cs typeface="TH Sarabun New" panose="020B0500040200020003" pitchFamily="34" charset="-34"/>
              </a:rPr>
              <a:t>The largest number of transfers is for the ‘Nobody will be left behind’ program in which 15,000 baht were transferred to 14.2 million informal sector workers, followed by transfers of Bt15,000 to 7.4 million agriculturists.</a:t>
            </a:r>
          </a:p>
        </p:txBody>
      </p:sp>
      <p:grpSp>
        <p:nvGrpSpPr>
          <p:cNvPr id="19" name="Group 18">
            <a:extLst>
              <a:ext uri="{FF2B5EF4-FFF2-40B4-BE49-F238E27FC236}">
                <a16:creationId xmlns:a16="http://schemas.microsoft.com/office/drawing/2014/main" id="{2CE23365-8E78-4F5A-82B0-BE688B1709F7}"/>
              </a:ext>
            </a:extLst>
          </p:cNvPr>
          <p:cNvGrpSpPr/>
          <p:nvPr/>
        </p:nvGrpSpPr>
        <p:grpSpPr>
          <a:xfrm>
            <a:off x="5251783" y="1802434"/>
            <a:ext cx="6584765" cy="4755671"/>
            <a:chOff x="3563888" y="2168860"/>
            <a:chExt cx="6096000" cy="4392488"/>
          </a:xfrm>
        </p:grpSpPr>
        <p:graphicFrame>
          <p:nvGraphicFramePr>
            <p:cNvPr id="12" name="Chart 11">
              <a:extLst>
                <a:ext uri="{FF2B5EF4-FFF2-40B4-BE49-F238E27FC236}">
                  <a16:creationId xmlns:a16="http://schemas.microsoft.com/office/drawing/2014/main" id="{6DF10B1F-2BE1-402C-8AC6-EB8ED1754CB6}"/>
                </a:ext>
              </a:extLst>
            </p:cNvPr>
            <p:cNvGraphicFramePr/>
            <p:nvPr/>
          </p:nvGraphicFramePr>
          <p:xfrm>
            <a:off x="3563888" y="2168860"/>
            <a:ext cx="6096000" cy="4392488"/>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Group 17">
              <a:extLst>
                <a:ext uri="{FF2B5EF4-FFF2-40B4-BE49-F238E27FC236}">
                  <a16:creationId xmlns:a16="http://schemas.microsoft.com/office/drawing/2014/main" id="{24B4B201-50BD-415E-98F8-2B626A616F25}"/>
                </a:ext>
              </a:extLst>
            </p:cNvPr>
            <p:cNvGrpSpPr/>
            <p:nvPr/>
          </p:nvGrpSpPr>
          <p:grpSpPr>
            <a:xfrm>
              <a:off x="5584424" y="3684674"/>
              <a:ext cx="2052228" cy="1697694"/>
              <a:chOff x="5584424" y="3744439"/>
              <a:chExt cx="2052228" cy="1697694"/>
            </a:xfrm>
          </p:grpSpPr>
          <p:sp>
            <p:nvSpPr>
              <p:cNvPr id="13" name="Oval 12">
                <a:extLst>
                  <a:ext uri="{FF2B5EF4-FFF2-40B4-BE49-F238E27FC236}">
                    <a16:creationId xmlns:a16="http://schemas.microsoft.com/office/drawing/2014/main" id="{55B140EB-EC64-4510-BF13-4731A842E7A6}"/>
                  </a:ext>
                </a:extLst>
              </p:cNvPr>
              <p:cNvSpPr/>
              <p:nvPr/>
            </p:nvSpPr>
            <p:spPr>
              <a:xfrm>
                <a:off x="5754626" y="3744439"/>
                <a:ext cx="1697694" cy="1697694"/>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dirty="0">
                  <a:solidFill>
                    <a:schemeClr val="tx1"/>
                  </a:solidFill>
                  <a:latin typeface="TH Sarabun New" panose="020B0500040200020003" pitchFamily="34" charset="-34"/>
                  <a:cs typeface="TH Sarabun New" panose="020B0500040200020003" pitchFamily="34" charset="-34"/>
                </a:endParaRPr>
              </a:p>
            </p:txBody>
          </p:sp>
          <p:grpSp>
            <p:nvGrpSpPr>
              <p:cNvPr id="17" name="Group 16">
                <a:extLst>
                  <a:ext uri="{FF2B5EF4-FFF2-40B4-BE49-F238E27FC236}">
                    <a16:creationId xmlns:a16="http://schemas.microsoft.com/office/drawing/2014/main" id="{89BD0D99-C157-4423-966E-0E3D24C58EC5}"/>
                  </a:ext>
                </a:extLst>
              </p:cNvPr>
              <p:cNvGrpSpPr/>
              <p:nvPr/>
            </p:nvGrpSpPr>
            <p:grpSpPr>
              <a:xfrm>
                <a:off x="5584424" y="4085455"/>
                <a:ext cx="2052228" cy="1112429"/>
                <a:chOff x="7830195" y="1196911"/>
                <a:chExt cx="2052228" cy="1112429"/>
              </a:xfrm>
            </p:grpSpPr>
            <p:sp>
              <p:nvSpPr>
                <p:cNvPr id="14" name="TextBox 13">
                  <a:extLst>
                    <a:ext uri="{FF2B5EF4-FFF2-40B4-BE49-F238E27FC236}">
                      <a16:creationId xmlns:a16="http://schemas.microsoft.com/office/drawing/2014/main" id="{E80F02C3-BCF4-4856-99F8-954B0CDACA01}"/>
                    </a:ext>
                  </a:extLst>
                </p:cNvPr>
                <p:cNvSpPr txBox="1"/>
                <p:nvPr/>
              </p:nvSpPr>
              <p:spPr>
                <a:xfrm>
                  <a:off x="7830195" y="1196911"/>
                  <a:ext cx="2052228" cy="938098"/>
                </a:xfrm>
                <a:prstGeom prst="rect">
                  <a:avLst/>
                </a:prstGeom>
                <a:noFill/>
              </p:spPr>
              <p:txBody>
                <a:bodyPr wrap="square" rtlCol="0">
                  <a:spAutoFit/>
                </a:bodyPr>
                <a:lstStyle/>
                <a:p>
                  <a:pPr algn="ctr"/>
                  <a:r>
                    <a:rPr lang="en-US" sz="6000" b="1" dirty="0">
                      <a:solidFill>
                        <a:schemeClr val="tx1">
                          <a:lumMod val="75000"/>
                          <a:lumOff val="25000"/>
                        </a:schemeClr>
                      </a:solidFill>
                      <a:latin typeface="TH Sarabun New" panose="020B0500040200020003" pitchFamily="34" charset="-34"/>
                      <a:cs typeface="TH Sarabun New" panose="020B0500040200020003" pitchFamily="34" charset="-34"/>
                    </a:rPr>
                    <a:t>612.5</a:t>
                  </a:r>
                  <a:endParaRPr lang="en-GB" sz="6000" b="1" dirty="0">
                    <a:solidFill>
                      <a:schemeClr val="tx1">
                        <a:lumMod val="75000"/>
                        <a:lumOff val="25000"/>
                      </a:schemeClr>
                    </a:solidFill>
                    <a:latin typeface="TH Sarabun New" panose="020B0500040200020003" pitchFamily="34" charset="-34"/>
                    <a:cs typeface="TH Sarabun New" panose="020B0500040200020003" pitchFamily="34" charset="-34"/>
                  </a:endParaRPr>
                </a:p>
              </p:txBody>
            </p:sp>
            <p:sp>
              <p:nvSpPr>
                <p:cNvPr id="15" name="TextBox 14">
                  <a:extLst>
                    <a:ext uri="{FF2B5EF4-FFF2-40B4-BE49-F238E27FC236}">
                      <a16:creationId xmlns:a16="http://schemas.microsoft.com/office/drawing/2014/main" id="{994AAD3B-EB6F-4170-9599-1068FF71F917}"/>
                    </a:ext>
                  </a:extLst>
                </p:cNvPr>
                <p:cNvSpPr txBox="1"/>
                <p:nvPr/>
              </p:nvSpPr>
              <p:spPr>
                <a:xfrm>
                  <a:off x="7830195" y="1826077"/>
                  <a:ext cx="2052228" cy="483263"/>
                </a:xfrm>
                <a:prstGeom prst="rect">
                  <a:avLst/>
                </a:prstGeom>
                <a:noFill/>
              </p:spPr>
              <p:txBody>
                <a:bodyPr wrap="square" rtlCol="0">
                  <a:spAutoFit/>
                </a:bodyPr>
                <a:lstStyle/>
                <a:p>
                  <a:pPr algn="ctr"/>
                  <a:r>
                    <a:rPr lang="en-US" b="1" dirty="0">
                      <a:solidFill>
                        <a:schemeClr val="tx1">
                          <a:lumMod val="75000"/>
                          <a:lumOff val="25000"/>
                        </a:schemeClr>
                      </a:solidFill>
                      <a:latin typeface="TH Sarabun New" panose="020B0500040200020003" pitchFamily="34" charset="-34"/>
                      <a:cs typeface="TH Sarabun New" panose="020B0500040200020003" pitchFamily="34" charset="-34"/>
                    </a:rPr>
                    <a:t>Billion baht</a:t>
                  </a:r>
                  <a:endParaRPr lang="en-GB" b="1" dirty="0">
                    <a:solidFill>
                      <a:schemeClr val="tx1">
                        <a:lumMod val="75000"/>
                        <a:lumOff val="25000"/>
                      </a:schemeClr>
                    </a:solidFill>
                    <a:latin typeface="TH Sarabun New" panose="020B0500040200020003" pitchFamily="34" charset="-34"/>
                    <a:cs typeface="TH Sarabun New" panose="020B0500040200020003" pitchFamily="34" charset="-34"/>
                  </a:endParaRPr>
                </a:p>
              </p:txBody>
            </p:sp>
          </p:grpSp>
        </p:grpSp>
      </p:grpSp>
      <p:sp>
        <p:nvSpPr>
          <p:cNvPr id="16" name="TextBox 15">
            <a:extLst>
              <a:ext uri="{FF2B5EF4-FFF2-40B4-BE49-F238E27FC236}">
                <a16:creationId xmlns:a16="http://schemas.microsoft.com/office/drawing/2014/main" id="{5BC48165-43B0-4486-8C5F-281DF27967DC}"/>
              </a:ext>
            </a:extLst>
          </p:cNvPr>
          <p:cNvSpPr txBox="1"/>
          <p:nvPr/>
        </p:nvSpPr>
        <p:spPr>
          <a:xfrm>
            <a:off x="7010401" y="1340769"/>
            <a:ext cx="3049350"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Government Cash Transfers</a:t>
            </a:r>
            <a:endParaRPr lang="en-GB" sz="24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20" name="TextBox 19">
            <a:extLst>
              <a:ext uri="{FF2B5EF4-FFF2-40B4-BE49-F238E27FC236}">
                <a16:creationId xmlns:a16="http://schemas.microsoft.com/office/drawing/2014/main" id="{ABB34074-C545-411A-93A9-45BAEF108134}"/>
              </a:ext>
            </a:extLst>
          </p:cNvPr>
          <p:cNvSpPr txBox="1"/>
          <p:nvPr/>
        </p:nvSpPr>
        <p:spPr>
          <a:xfrm>
            <a:off x="8935751" y="6360718"/>
            <a:ext cx="3046027" cy="307777"/>
          </a:xfrm>
          <a:prstGeom prst="rect">
            <a:avLst/>
          </a:prstGeom>
          <a:noFill/>
        </p:spPr>
        <p:txBody>
          <a:bodyPr wrap="none" rtlCol="0">
            <a:spAutoFit/>
          </a:bodyPr>
          <a:lstStyle/>
          <a:p>
            <a:pPr lvl="0" algn="ctr" eaLnBrk="0" fontAlgn="base" hangingPunct="0">
              <a:spcBef>
                <a:spcPct val="0"/>
              </a:spcBef>
              <a:spcAft>
                <a:spcPct val="0"/>
              </a:spcAft>
            </a:pPr>
            <a:r>
              <a:rPr lang="en-US" sz="1400" i="1" dirty="0">
                <a:latin typeface="TH Sarabun New" panose="020B0500040200020003" pitchFamily="34" charset="-34"/>
                <a:ea typeface="Calibri" pitchFamily="34" charset="0"/>
                <a:cs typeface="TH Sarabun New" panose="020B0500040200020003" pitchFamily="34" charset="-34"/>
              </a:rPr>
              <a:t>Source: </a:t>
            </a:r>
            <a:r>
              <a:rPr lang="en-GB" sz="1400" i="1" dirty="0">
                <a:latin typeface="TH Sarabun New" panose="020B0500040200020003" pitchFamily="34" charset="-34"/>
                <a:ea typeface="Calibri" pitchFamily="34" charset="0"/>
                <a:cs typeface="TH Sarabun New" panose="020B0500040200020003" pitchFamily="34" charset="-34"/>
              </a:rPr>
              <a:t>Related ministries and government agencies</a:t>
            </a:r>
            <a:endParaRPr lang="en-US" sz="800" i="1" dirty="0">
              <a:latin typeface="TH Sarabun New" panose="020B0500040200020003" pitchFamily="34" charset="-34"/>
              <a:cs typeface="TH Sarabun New" panose="020B0500040200020003" pitchFamily="34" charset="-34"/>
            </a:endParaRPr>
          </a:p>
        </p:txBody>
      </p:sp>
      <p:sp>
        <p:nvSpPr>
          <p:cNvPr id="3" name="TextBox 2">
            <a:extLst>
              <a:ext uri="{FF2B5EF4-FFF2-40B4-BE49-F238E27FC236}">
                <a16:creationId xmlns:a16="http://schemas.microsoft.com/office/drawing/2014/main" id="{3EF9B837-175E-4A04-9297-FE2FF8CB8753}"/>
              </a:ext>
            </a:extLst>
          </p:cNvPr>
          <p:cNvSpPr txBox="1"/>
          <p:nvPr/>
        </p:nvSpPr>
        <p:spPr>
          <a:xfrm>
            <a:off x="5795889" y="296316"/>
            <a:ext cx="6091311"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Government Cash Hand-out</a:t>
            </a:r>
          </a:p>
        </p:txBody>
      </p:sp>
      <p:sp>
        <p:nvSpPr>
          <p:cNvPr id="2" name="Arrow: Pentagon 1">
            <a:extLst>
              <a:ext uri="{FF2B5EF4-FFF2-40B4-BE49-F238E27FC236}">
                <a16:creationId xmlns:a16="http://schemas.microsoft.com/office/drawing/2014/main" id="{1E82877C-D003-49E4-BBD8-2EBCAD308102}"/>
              </a:ext>
            </a:extLst>
          </p:cNvPr>
          <p:cNvSpPr/>
          <p:nvPr/>
        </p:nvSpPr>
        <p:spPr>
          <a:xfrm>
            <a:off x="0" y="1308308"/>
            <a:ext cx="1991543" cy="609600"/>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Phase II</a:t>
            </a:r>
            <a:endParaRPr lang="th-TH"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94617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D180-293C-4413-BCD3-6A18D3D86019}"/>
              </a:ext>
            </a:extLst>
          </p:cNvPr>
          <p:cNvSpPr>
            <a:spLocks noGrp="1"/>
          </p:cNvSpPr>
          <p:nvPr>
            <p:ph type="title"/>
          </p:nvPr>
        </p:nvSpPr>
        <p:spPr>
          <a:xfrm>
            <a:off x="1991543" y="270040"/>
            <a:ext cx="9783689" cy="720561"/>
          </a:xfrm>
        </p:spPr>
        <p:txBody>
          <a:bodyPr>
            <a:noAutofit/>
          </a:bodyPr>
          <a:lstStyle/>
          <a:p>
            <a:pPr algn="r"/>
            <a:r>
              <a:rPr lang="en-US" sz="3600" b="1" dirty="0">
                <a:latin typeface="TH Sarabun New" panose="020B0500040200020003" pitchFamily="34" charset="-34"/>
                <a:cs typeface="TH Sarabun New" panose="020B0500040200020003" pitchFamily="34" charset="-34"/>
              </a:rPr>
              <a:t>Soft loan measures to assist SMEs affected by COVID-19</a:t>
            </a:r>
            <a:br>
              <a:rPr lang="en-US" sz="3600" b="1" dirty="0">
                <a:latin typeface="TH Sarabun New" panose="020B0500040200020003" pitchFamily="34" charset="-34"/>
                <a:cs typeface="TH Sarabun New" panose="020B0500040200020003" pitchFamily="34" charset="-34"/>
              </a:rPr>
            </a:br>
            <a:r>
              <a:rPr lang="en-US" sz="3600" b="1" dirty="0">
                <a:latin typeface="TH Sarabun New" panose="020B0500040200020003" pitchFamily="34" charset="-34"/>
                <a:cs typeface="TH Sarabun New" panose="020B0500040200020003" pitchFamily="34" charset="-34"/>
              </a:rPr>
              <a:t>and to stabilize corporate bond market: 4 measures</a:t>
            </a:r>
          </a:p>
        </p:txBody>
      </p:sp>
      <p:sp>
        <p:nvSpPr>
          <p:cNvPr id="3" name="Content Placeholder 2">
            <a:extLst>
              <a:ext uri="{FF2B5EF4-FFF2-40B4-BE49-F238E27FC236}">
                <a16:creationId xmlns:a16="http://schemas.microsoft.com/office/drawing/2014/main" id="{B627C041-35EB-4DD1-A173-0AFF94E1B1B5}"/>
              </a:ext>
            </a:extLst>
          </p:cNvPr>
          <p:cNvSpPr>
            <a:spLocks noGrp="1"/>
          </p:cNvSpPr>
          <p:nvPr>
            <p:ph idx="1"/>
          </p:nvPr>
        </p:nvSpPr>
        <p:spPr>
          <a:xfrm>
            <a:off x="426720" y="2007014"/>
            <a:ext cx="6695440" cy="4729066"/>
          </a:xfrm>
        </p:spPr>
        <p:txBody>
          <a:bodyPr>
            <a:normAutofit/>
          </a:bodyPr>
          <a:lstStyle/>
          <a:p>
            <a:r>
              <a:rPr lang="en-US" b="1" u="sng" dirty="0">
                <a:latin typeface="TH Sarabun New" panose="020B0500040200020003" pitchFamily="34" charset="-34"/>
                <a:cs typeface="TH Sarabun New" panose="020B0500040200020003" pitchFamily="34" charset="-34"/>
              </a:rPr>
              <a:t>Measure 1</a:t>
            </a:r>
            <a:r>
              <a:rPr lang="en-US" b="1" dirty="0">
                <a:latin typeface="TH Sarabun New" panose="020B0500040200020003" pitchFamily="34" charset="-34"/>
                <a:cs typeface="TH Sarabun New" panose="020B0500040200020003" pitchFamily="34" charset="-34"/>
              </a:rPr>
              <a:t> : A loan payment holiday of 6 months for all SMEs with a credit line not exceeding 100 million baht</a:t>
            </a:r>
          </a:p>
          <a:p>
            <a:r>
              <a:rPr lang="en-US" b="1" u="sng" dirty="0">
                <a:latin typeface="TH Sarabun New" panose="020B0500040200020003" pitchFamily="34" charset="-34"/>
                <a:cs typeface="TH Sarabun New" panose="020B0500040200020003" pitchFamily="34" charset="-34"/>
              </a:rPr>
              <a:t>Measure 2</a:t>
            </a:r>
            <a:r>
              <a:rPr lang="en-US" b="1" dirty="0">
                <a:latin typeface="TH Sarabun New" panose="020B0500040200020003" pitchFamily="34" charset="-34"/>
                <a:cs typeface="TH Sarabun New" panose="020B0500040200020003" pitchFamily="34" charset="-34"/>
              </a:rPr>
              <a:t> : Soft loans to support liquidity for SMEs with a credit line not exceeding 500 million baht</a:t>
            </a:r>
          </a:p>
          <a:p>
            <a:endParaRPr lang="en-US" b="1" dirty="0">
              <a:latin typeface="TH Sarabun New" panose="020B0500040200020003" pitchFamily="34" charset="-34"/>
              <a:cs typeface="TH Sarabun New" panose="020B0500040200020003" pitchFamily="34" charset="-34"/>
            </a:endParaRPr>
          </a:p>
          <a:p>
            <a:r>
              <a:rPr lang="en-US" b="1" u="sng" dirty="0">
                <a:latin typeface="TH Sarabun New" panose="020B0500040200020003" pitchFamily="34" charset="-34"/>
                <a:cs typeface="TH Sarabun New" panose="020B0500040200020003" pitchFamily="34" charset="-34"/>
              </a:rPr>
              <a:t>Measure 3</a:t>
            </a:r>
            <a:r>
              <a:rPr lang="en-US" b="1" dirty="0">
                <a:latin typeface="TH Sarabun New" panose="020B0500040200020003" pitchFamily="34" charset="-34"/>
                <a:cs typeface="TH Sarabun New" panose="020B0500040200020003" pitchFamily="34" charset="-34"/>
              </a:rPr>
              <a:t> : Market liquidity enhancement to stabilize the corporate bond market</a:t>
            </a:r>
          </a:p>
          <a:p>
            <a:r>
              <a:rPr lang="en-US" b="1" u="sng" dirty="0">
                <a:latin typeface="TH Sarabun New" panose="020B0500040200020003" pitchFamily="34" charset="-34"/>
                <a:cs typeface="TH Sarabun New" panose="020B0500040200020003" pitchFamily="34" charset="-34"/>
              </a:rPr>
              <a:t>Measure 4</a:t>
            </a:r>
            <a:r>
              <a:rPr lang="en-US" b="1" dirty="0">
                <a:latin typeface="TH Sarabun New" panose="020B0500040200020003" pitchFamily="34" charset="-34"/>
                <a:cs typeface="TH Sarabun New" panose="020B0500040200020003" pitchFamily="34" charset="-34"/>
              </a:rPr>
              <a:t> : Reducing the FIDF fee to ease the loan interest burden of businesses and households.</a:t>
            </a:r>
          </a:p>
        </p:txBody>
      </p:sp>
      <p:sp>
        <p:nvSpPr>
          <p:cNvPr id="8" name="Arrow: Pentagon 7">
            <a:extLst>
              <a:ext uri="{FF2B5EF4-FFF2-40B4-BE49-F238E27FC236}">
                <a16:creationId xmlns:a16="http://schemas.microsoft.com/office/drawing/2014/main" id="{154BA667-4567-42AB-9E6F-F07CAC5883E2}"/>
              </a:ext>
            </a:extLst>
          </p:cNvPr>
          <p:cNvSpPr/>
          <p:nvPr/>
        </p:nvSpPr>
        <p:spPr>
          <a:xfrm>
            <a:off x="0" y="1308308"/>
            <a:ext cx="1991543" cy="609600"/>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Phase III</a:t>
            </a:r>
            <a:endParaRPr lang="th-TH"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9" name="Right Brace 8">
            <a:extLst>
              <a:ext uri="{FF2B5EF4-FFF2-40B4-BE49-F238E27FC236}">
                <a16:creationId xmlns:a16="http://schemas.microsoft.com/office/drawing/2014/main" id="{9540C432-DD30-4EF0-A1EC-19F5D818E730}"/>
              </a:ext>
            </a:extLst>
          </p:cNvPr>
          <p:cNvSpPr/>
          <p:nvPr/>
        </p:nvSpPr>
        <p:spPr>
          <a:xfrm>
            <a:off x="7244080" y="2128934"/>
            <a:ext cx="294640" cy="197337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th-TH"/>
          </a:p>
        </p:txBody>
      </p:sp>
      <p:sp>
        <p:nvSpPr>
          <p:cNvPr id="11" name="TextBox 10">
            <a:extLst>
              <a:ext uri="{FF2B5EF4-FFF2-40B4-BE49-F238E27FC236}">
                <a16:creationId xmlns:a16="http://schemas.microsoft.com/office/drawing/2014/main" id="{C887800E-4475-4487-B02C-6B339A58F686}"/>
              </a:ext>
            </a:extLst>
          </p:cNvPr>
          <p:cNvSpPr txBox="1"/>
          <p:nvPr/>
        </p:nvSpPr>
        <p:spPr>
          <a:xfrm>
            <a:off x="7863840" y="2783840"/>
            <a:ext cx="3474720" cy="830997"/>
          </a:xfrm>
          <a:prstGeom prst="rect">
            <a:avLst/>
          </a:prstGeom>
          <a:noFill/>
        </p:spPr>
        <p:txBody>
          <a:bodyPr wrap="square" rtlCol="0">
            <a:spAutoFit/>
          </a:bodyPr>
          <a:lstStyle/>
          <a:p>
            <a:r>
              <a:rPr lang="en-US" sz="2400" b="1" dirty="0">
                <a:latin typeface="TH Sarabun New" panose="020B0500040200020003" pitchFamily="34" charset="-34"/>
                <a:cs typeface="TH Sarabun New" panose="020B0500040200020003" pitchFamily="34" charset="-34"/>
              </a:rPr>
              <a:t>Royal decree: Soft loan (</a:t>
            </a:r>
            <a:r>
              <a:rPr lang="en-US" sz="2400" b="1" dirty="0" err="1">
                <a:latin typeface="TH Sarabun New" panose="020B0500040200020003" pitchFamily="34" charset="-34"/>
                <a:cs typeface="TH Sarabun New" panose="020B0500040200020003" pitchFamily="34" charset="-34"/>
              </a:rPr>
              <a:t>BoT</a:t>
            </a:r>
            <a:r>
              <a:rPr lang="en-US" sz="2400" b="1" dirty="0">
                <a:latin typeface="TH Sarabun New" panose="020B0500040200020003" pitchFamily="34" charset="-34"/>
                <a:cs typeface="TH Sarabun New" panose="020B0500040200020003" pitchFamily="34" charset="-34"/>
              </a:rPr>
              <a:t>) </a:t>
            </a:r>
            <a:br>
              <a:rPr lang="en-US" sz="2400" b="1" dirty="0">
                <a:latin typeface="TH Sarabun New" panose="020B0500040200020003" pitchFamily="34" charset="-34"/>
                <a:cs typeface="TH Sarabun New" panose="020B0500040200020003" pitchFamily="34" charset="-34"/>
              </a:rPr>
            </a:br>
            <a:r>
              <a:rPr lang="en-US" sz="2400" b="1" dirty="0">
                <a:latin typeface="TH Sarabun New" panose="020B0500040200020003" pitchFamily="34" charset="-34"/>
                <a:cs typeface="TH Sarabun New" panose="020B0500040200020003" pitchFamily="34" charset="-34"/>
              </a:rPr>
              <a:t>budget line: 500,000 million baht </a:t>
            </a:r>
            <a:endParaRPr lang="th-TH" sz="2400" b="1" dirty="0">
              <a:latin typeface="TH Sarabun New" panose="020B0500040200020003" pitchFamily="34" charset="-34"/>
              <a:cs typeface="TH Sarabun New" panose="020B0500040200020003" pitchFamily="34" charset="-34"/>
            </a:endParaRPr>
          </a:p>
        </p:txBody>
      </p:sp>
      <p:sp>
        <p:nvSpPr>
          <p:cNvPr id="13" name="Right Brace 12">
            <a:extLst>
              <a:ext uri="{FF2B5EF4-FFF2-40B4-BE49-F238E27FC236}">
                <a16:creationId xmlns:a16="http://schemas.microsoft.com/office/drawing/2014/main" id="{84EEF320-E0B3-4F1D-8515-3DF8095B277B}"/>
              </a:ext>
            </a:extLst>
          </p:cNvPr>
          <p:cNvSpPr/>
          <p:nvPr/>
        </p:nvSpPr>
        <p:spPr>
          <a:xfrm>
            <a:off x="7244080" y="4440335"/>
            <a:ext cx="294640" cy="197337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th-TH"/>
          </a:p>
        </p:txBody>
      </p:sp>
      <p:sp>
        <p:nvSpPr>
          <p:cNvPr id="15" name="TextBox 14">
            <a:extLst>
              <a:ext uri="{FF2B5EF4-FFF2-40B4-BE49-F238E27FC236}">
                <a16:creationId xmlns:a16="http://schemas.microsoft.com/office/drawing/2014/main" id="{3EB8BB1F-3D0C-48B9-94C8-001C7BEBA7DC}"/>
              </a:ext>
            </a:extLst>
          </p:cNvPr>
          <p:cNvSpPr txBox="1"/>
          <p:nvPr/>
        </p:nvSpPr>
        <p:spPr>
          <a:xfrm>
            <a:off x="7863840" y="4992577"/>
            <a:ext cx="3911392" cy="830997"/>
          </a:xfrm>
          <a:prstGeom prst="rect">
            <a:avLst/>
          </a:prstGeom>
          <a:noFill/>
        </p:spPr>
        <p:txBody>
          <a:bodyPr wrap="square" rtlCol="0">
            <a:spAutoFit/>
          </a:bodyPr>
          <a:lstStyle/>
          <a:p>
            <a:r>
              <a:rPr lang="en-US" sz="2400" b="1" dirty="0">
                <a:latin typeface="TH Sarabun New" panose="020B0500040200020003" pitchFamily="34" charset="-34"/>
                <a:cs typeface="TH Sarabun New" panose="020B0500040200020003" pitchFamily="34" charset="-34"/>
              </a:rPr>
              <a:t>Royal Decree: financial stability (</a:t>
            </a:r>
            <a:r>
              <a:rPr lang="en-US" sz="2400" b="1" dirty="0" err="1">
                <a:latin typeface="TH Sarabun New" panose="020B0500040200020003" pitchFamily="34" charset="-34"/>
                <a:cs typeface="TH Sarabun New" panose="020B0500040200020003" pitchFamily="34" charset="-34"/>
              </a:rPr>
              <a:t>BoT</a:t>
            </a:r>
            <a:r>
              <a:rPr lang="en-US" sz="2400" b="1" dirty="0">
                <a:latin typeface="TH Sarabun New" panose="020B0500040200020003" pitchFamily="34" charset="-34"/>
                <a:cs typeface="TH Sarabun New" panose="020B0500040200020003" pitchFamily="34" charset="-34"/>
              </a:rPr>
              <a:t>)  </a:t>
            </a:r>
            <a:br>
              <a:rPr lang="en-US" sz="2400" b="1" dirty="0">
                <a:latin typeface="TH Sarabun New" panose="020B0500040200020003" pitchFamily="34" charset="-34"/>
                <a:cs typeface="TH Sarabun New" panose="020B0500040200020003" pitchFamily="34" charset="-34"/>
              </a:rPr>
            </a:br>
            <a:r>
              <a:rPr lang="en-US" sz="2400" b="1" dirty="0">
                <a:latin typeface="TH Sarabun New" panose="020B0500040200020003" pitchFamily="34" charset="-34"/>
                <a:cs typeface="TH Sarabun New" panose="020B0500040200020003" pitchFamily="34" charset="-34"/>
              </a:rPr>
              <a:t>budget line: 400,000 million baht</a:t>
            </a:r>
          </a:p>
        </p:txBody>
      </p:sp>
    </p:spTree>
    <p:extLst>
      <p:ext uri="{BB962C8B-B14F-4D97-AF65-F5344CB8AC3E}">
        <p14:creationId xmlns:p14="http://schemas.microsoft.com/office/powerpoint/2010/main" val="217483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524656" y="1340769"/>
          <a:ext cx="2196244" cy="4176015"/>
        </p:xfrm>
        <a:graphic>
          <a:graphicData uri="http://schemas.openxmlformats.org/drawingml/2006/table">
            <a:tbl>
              <a:tblPr>
                <a:tableStyleId>{5C22544A-7EE6-4342-B048-85BDC9FD1C3A}</a:tableStyleId>
              </a:tblPr>
              <a:tblGrid>
                <a:gridCol w="1018370">
                  <a:extLst>
                    <a:ext uri="{9D8B030D-6E8A-4147-A177-3AD203B41FA5}">
                      <a16:colId xmlns:a16="http://schemas.microsoft.com/office/drawing/2014/main" val="20000"/>
                    </a:ext>
                  </a:extLst>
                </a:gridCol>
                <a:gridCol w="1177874">
                  <a:extLst>
                    <a:ext uri="{9D8B030D-6E8A-4147-A177-3AD203B41FA5}">
                      <a16:colId xmlns:a16="http://schemas.microsoft.com/office/drawing/2014/main" val="20001"/>
                    </a:ext>
                  </a:extLst>
                </a:gridCol>
              </a:tblGrid>
              <a:tr h="169785">
                <a:tc>
                  <a:txBody>
                    <a:bodyPr/>
                    <a:lstStyle/>
                    <a:p>
                      <a:pPr algn="l" fontAlgn="b"/>
                      <a:endParaRPr lang="en-US" sz="1600" b="0" i="0" u="none" strike="noStrike">
                        <a:solidFill>
                          <a:srgbClr val="000000"/>
                        </a:solidFill>
                        <a:effectLst/>
                        <a:latin typeface="+mn-lt"/>
                      </a:endParaRPr>
                    </a:p>
                  </a:txBody>
                  <a:tcPr marL="3415" marR="3415" marT="3415" marB="0" anchor="b"/>
                </a:tc>
                <a:tc>
                  <a:txBody>
                    <a:bodyPr/>
                    <a:lstStyle/>
                    <a:p>
                      <a:pPr algn="ctr" fontAlgn="b"/>
                      <a:r>
                        <a:rPr lang="en-US" sz="1600" u="none" strike="noStrike">
                          <a:effectLst/>
                          <a:latin typeface="+mn-lt"/>
                        </a:rPr>
                        <a:t>Total (Million Bt)</a:t>
                      </a:r>
                      <a:endParaRPr lang="en-US" sz="1600" b="0" i="0" u="none" strike="noStrike">
                        <a:solidFill>
                          <a:srgbClr val="000000"/>
                        </a:solidFill>
                        <a:effectLst/>
                        <a:latin typeface="+mn-lt"/>
                      </a:endParaRPr>
                    </a:p>
                  </a:txBody>
                  <a:tcPr marL="3415" marR="3415" marT="3415" marB="0" anchor="b"/>
                </a:tc>
                <a:extLst>
                  <a:ext uri="{0D108BD9-81ED-4DB2-BD59-A6C34878D82A}">
                    <a16:rowId xmlns:a16="http://schemas.microsoft.com/office/drawing/2014/main" val="10000"/>
                  </a:ext>
                </a:extLst>
              </a:tr>
              <a:tr h="307313">
                <a:tc>
                  <a:txBody>
                    <a:bodyPr/>
                    <a:lstStyle/>
                    <a:p>
                      <a:pPr algn="l" fontAlgn="b"/>
                      <a:r>
                        <a:rPr lang="en-US" sz="1600" u="none" strike="noStrike" dirty="0">
                          <a:effectLst/>
                          <a:latin typeface="+mn-lt"/>
                        </a:rPr>
                        <a:t>Informal sector</a:t>
                      </a:r>
                      <a:endParaRPr lang="en-US" sz="1600" b="0" i="0" u="none" strike="noStrike" dirty="0">
                        <a:solidFill>
                          <a:srgbClr val="000000"/>
                        </a:solidFill>
                        <a:effectLst/>
                        <a:latin typeface="+mn-lt"/>
                      </a:endParaRPr>
                    </a:p>
                  </a:txBody>
                  <a:tcPr marL="3415" marR="3415" marT="3415" marB="0" anchor="b"/>
                </a:tc>
                <a:tc>
                  <a:txBody>
                    <a:bodyPr/>
                    <a:lstStyle/>
                    <a:p>
                      <a:pPr algn="l" fontAlgn="b"/>
                      <a:r>
                        <a:rPr lang="en-US" sz="1600" u="none" strike="noStrike">
                          <a:effectLst/>
                          <a:latin typeface="+mn-lt"/>
                        </a:rPr>
                        <a:t>                        213,000 </a:t>
                      </a:r>
                      <a:endParaRPr lang="en-US" sz="1600" b="0" i="0" u="none" strike="noStrike">
                        <a:solidFill>
                          <a:srgbClr val="000000"/>
                        </a:solidFill>
                        <a:effectLst/>
                        <a:latin typeface="+mn-lt"/>
                      </a:endParaRPr>
                    </a:p>
                  </a:txBody>
                  <a:tcPr marL="3415" marR="3415" marT="3415" marB="0" anchor="b"/>
                </a:tc>
                <a:extLst>
                  <a:ext uri="{0D108BD9-81ED-4DB2-BD59-A6C34878D82A}">
                    <a16:rowId xmlns:a16="http://schemas.microsoft.com/office/drawing/2014/main" val="10001"/>
                  </a:ext>
                </a:extLst>
              </a:tr>
              <a:tr h="307313">
                <a:tc>
                  <a:txBody>
                    <a:bodyPr/>
                    <a:lstStyle/>
                    <a:p>
                      <a:pPr algn="l" fontAlgn="b"/>
                      <a:r>
                        <a:rPr lang="en-US" sz="1600" u="none" strike="noStrike" dirty="0">
                          <a:effectLst/>
                          <a:latin typeface="+mn-lt"/>
                        </a:rPr>
                        <a:t>Agriculture</a:t>
                      </a:r>
                      <a:endParaRPr lang="en-US" sz="1600" b="0" i="0" u="none" strike="noStrike" dirty="0">
                        <a:solidFill>
                          <a:srgbClr val="000000"/>
                        </a:solidFill>
                        <a:effectLst/>
                        <a:latin typeface="+mn-lt"/>
                      </a:endParaRPr>
                    </a:p>
                  </a:txBody>
                  <a:tcPr marL="3415" marR="3415" marT="3415" marB="0" anchor="b"/>
                </a:tc>
                <a:tc>
                  <a:txBody>
                    <a:bodyPr/>
                    <a:lstStyle/>
                    <a:p>
                      <a:pPr algn="l" fontAlgn="b"/>
                      <a:r>
                        <a:rPr lang="en-US" sz="1600" u="none" strike="noStrike">
                          <a:effectLst/>
                          <a:latin typeface="+mn-lt"/>
                        </a:rPr>
                        <a:t>                        111,000 </a:t>
                      </a:r>
                      <a:endParaRPr lang="en-US" sz="1600" b="0" i="0" u="none" strike="noStrike">
                        <a:solidFill>
                          <a:srgbClr val="000000"/>
                        </a:solidFill>
                        <a:effectLst/>
                        <a:latin typeface="+mn-lt"/>
                      </a:endParaRPr>
                    </a:p>
                  </a:txBody>
                  <a:tcPr marL="3415" marR="3415" marT="3415" marB="0" anchor="b"/>
                </a:tc>
                <a:extLst>
                  <a:ext uri="{0D108BD9-81ED-4DB2-BD59-A6C34878D82A}">
                    <a16:rowId xmlns:a16="http://schemas.microsoft.com/office/drawing/2014/main" val="10002"/>
                  </a:ext>
                </a:extLst>
              </a:tr>
              <a:tr h="307313">
                <a:tc>
                  <a:txBody>
                    <a:bodyPr/>
                    <a:lstStyle/>
                    <a:p>
                      <a:pPr algn="l" fontAlgn="b"/>
                      <a:r>
                        <a:rPr lang="en-US" sz="1600" u="none" strike="noStrike" dirty="0">
                          <a:effectLst/>
                          <a:latin typeface="+mn-lt"/>
                        </a:rPr>
                        <a:t>Welfare card</a:t>
                      </a:r>
                      <a:endParaRPr lang="en-US" sz="1600" b="0" i="0" u="none" strike="noStrike" dirty="0">
                        <a:solidFill>
                          <a:srgbClr val="000000"/>
                        </a:solidFill>
                        <a:effectLst/>
                        <a:latin typeface="+mn-lt"/>
                      </a:endParaRPr>
                    </a:p>
                  </a:txBody>
                  <a:tcPr marL="3415" marR="3415" marT="3415" marB="0" anchor="b"/>
                </a:tc>
                <a:tc>
                  <a:txBody>
                    <a:bodyPr/>
                    <a:lstStyle/>
                    <a:p>
                      <a:pPr algn="l" fontAlgn="b"/>
                      <a:r>
                        <a:rPr lang="en-US" sz="1600" u="none" strike="noStrike">
                          <a:effectLst/>
                          <a:latin typeface="+mn-lt"/>
                        </a:rPr>
                        <a:t>                             3,600 </a:t>
                      </a:r>
                      <a:endParaRPr lang="en-US" sz="1600" b="0" i="0" u="none" strike="noStrike">
                        <a:solidFill>
                          <a:srgbClr val="000000"/>
                        </a:solidFill>
                        <a:effectLst/>
                        <a:latin typeface="+mn-lt"/>
                      </a:endParaRPr>
                    </a:p>
                  </a:txBody>
                  <a:tcPr marL="3415" marR="3415" marT="3415" marB="0" anchor="b"/>
                </a:tc>
                <a:extLst>
                  <a:ext uri="{0D108BD9-81ED-4DB2-BD59-A6C34878D82A}">
                    <a16:rowId xmlns:a16="http://schemas.microsoft.com/office/drawing/2014/main" val="10003"/>
                  </a:ext>
                </a:extLst>
              </a:tr>
              <a:tr h="307313">
                <a:tc>
                  <a:txBody>
                    <a:bodyPr/>
                    <a:lstStyle/>
                    <a:p>
                      <a:pPr algn="l" fontAlgn="b"/>
                      <a:r>
                        <a:rPr lang="en-US" sz="1600" u="none" strike="noStrike">
                          <a:effectLst/>
                          <a:latin typeface="+mn-lt"/>
                        </a:rPr>
                        <a:t>Fragile groups</a:t>
                      </a:r>
                      <a:endParaRPr lang="en-US" sz="1600" b="0" i="0" u="none" strike="noStrike">
                        <a:solidFill>
                          <a:srgbClr val="000000"/>
                        </a:solidFill>
                        <a:effectLst/>
                        <a:latin typeface="+mn-lt"/>
                      </a:endParaRPr>
                    </a:p>
                  </a:txBody>
                  <a:tcPr marL="3415" marR="3415" marT="3415" marB="0" anchor="b"/>
                </a:tc>
                <a:tc>
                  <a:txBody>
                    <a:bodyPr/>
                    <a:lstStyle/>
                    <a:p>
                      <a:pPr algn="l" fontAlgn="b"/>
                      <a:r>
                        <a:rPr lang="en-US" sz="1600" u="none" strike="noStrike" dirty="0">
                          <a:effectLst/>
                          <a:latin typeface="+mn-lt"/>
                        </a:rPr>
                        <a:t>                           20,340 </a:t>
                      </a:r>
                      <a:endParaRPr lang="en-US" sz="1600" b="0"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4"/>
                  </a:ext>
                </a:extLst>
              </a:tr>
              <a:tr h="307313">
                <a:tc>
                  <a:txBody>
                    <a:bodyPr/>
                    <a:lstStyle/>
                    <a:p>
                      <a:pPr algn="l" fontAlgn="b"/>
                      <a:r>
                        <a:rPr lang="en-US" sz="1600" u="none" strike="noStrike">
                          <a:effectLst/>
                          <a:latin typeface="+mn-lt"/>
                        </a:rPr>
                        <a:t>Electricity</a:t>
                      </a:r>
                      <a:endParaRPr lang="en-US" sz="1600" b="0" i="0" u="none" strike="noStrike">
                        <a:solidFill>
                          <a:srgbClr val="000000"/>
                        </a:solidFill>
                        <a:effectLst/>
                        <a:latin typeface="+mn-lt"/>
                      </a:endParaRPr>
                    </a:p>
                  </a:txBody>
                  <a:tcPr marL="3415" marR="3415" marT="3415" marB="0" anchor="b"/>
                </a:tc>
                <a:tc>
                  <a:txBody>
                    <a:bodyPr/>
                    <a:lstStyle/>
                    <a:p>
                      <a:pPr algn="l" fontAlgn="b"/>
                      <a:r>
                        <a:rPr lang="en-US" sz="1600" u="none" strike="noStrike" dirty="0">
                          <a:effectLst/>
                          <a:latin typeface="+mn-lt"/>
                        </a:rPr>
                        <a:t>                           32,700 </a:t>
                      </a:r>
                      <a:endParaRPr lang="en-US" sz="1600" b="0"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5"/>
                  </a:ext>
                </a:extLst>
              </a:tr>
              <a:tr h="307313">
                <a:tc>
                  <a:txBody>
                    <a:bodyPr/>
                    <a:lstStyle/>
                    <a:p>
                      <a:pPr algn="l" fontAlgn="b"/>
                      <a:r>
                        <a:rPr lang="en-US" sz="1600" u="none" strike="noStrike">
                          <a:effectLst/>
                          <a:latin typeface="+mn-lt"/>
                        </a:rPr>
                        <a:t>Water</a:t>
                      </a:r>
                      <a:endParaRPr lang="en-US" sz="1600" b="0" i="0" u="none" strike="noStrike">
                        <a:solidFill>
                          <a:srgbClr val="000000"/>
                        </a:solidFill>
                        <a:effectLst/>
                        <a:latin typeface="+mn-lt"/>
                      </a:endParaRPr>
                    </a:p>
                  </a:txBody>
                  <a:tcPr marL="3415" marR="3415" marT="3415" marB="0" anchor="b"/>
                </a:tc>
                <a:tc>
                  <a:txBody>
                    <a:bodyPr/>
                    <a:lstStyle/>
                    <a:p>
                      <a:pPr algn="l" fontAlgn="b"/>
                      <a:r>
                        <a:rPr lang="en-US" sz="1600" u="none" strike="noStrike" dirty="0">
                          <a:effectLst/>
                          <a:latin typeface="+mn-lt"/>
                        </a:rPr>
                        <a:t>                             2,834 </a:t>
                      </a:r>
                      <a:endParaRPr lang="en-US" sz="1600" b="0"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6"/>
                  </a:ext>
                </a:extLst>
              </a:tr>
              <a:tr h="307313">
                <a:tc>
                  <a:txBody>
                    <a:bodyPr/>
                    <a:lstStyle/>
                    <a:p>
                      <a:pPr algn="l" fontAlgn="b"/>
                      <a:r>
                        <a:rPr lang="en-US" sz="1600" u="none" strike="noStrike" dirty="0">
                          <a:effectLst/>
                          <a:latin typeface="+mn-lt"/>
                        </a:rPr>
                        <a:t>Social Security</a:t>
                      </a:r>
                      <a:endParaRPr lang="en-US" sz="1600" b="0" i="0" u="none" strike="noStrike" dirty="0">
                        <a:solidFill>
                          <a:srgbClr val="000000"/>
                        </a:solidFill>
                        <a:effectLst/>
                        <a:latin typeface="+mn-lt"/>
                      </a:endParaRPr>
                    </a:p>
                  </a:txBody>
                  <a:tcPr marL="3415" marR="3415" marT="3415" marB="0" anchor="b"/>
                </a:tc>
                <a:tc>
                  <a:txBody>
                    <a:bodyPr/>
                    <a:lstStyle/>
                    <a:p>
                      <a:pPr algn="l" fontAlgn="b"/>
                      <a:r>
                        <a:rPr lang="en-US" sz="1600" u="none" strike="noStrike" dirty="0">
                          <a:effectLst/>
                          <a:latin typeface="+mn-lt"/>
                        </a:rPr>
                        <a:t>                        229,000 </a:t>
                      </a:r>
                      <a:endParaRPr lang="en-US" sz="1600" b="0"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7"/>
                  </a:ext>
                </a:extLst>
              </a:tr>
              <a:tr h="307313">
                <a:tc>
                  <a:txBody>
                    <a:bodyPr/>
                    <a:lstStyle/>
                    <a:p>
                      <a:pPr algn="l" fontAlgn="b"/>
                      <a:r>
                        <a:rPr lang="en-US" sz="1600" b="1" u="none" strike="noStrike" dirty="0">
                          <a:effectLst/>
                          <a:latin typeface="+mn-lt"/>
                        </a:rPr>
                        <a:t>TOTAL</a:t>
                      </a:r>
                      <a:endParaRPr lang="en-US" sz="1600" b="1" i="0" u="none" strike="noStrike" dirty="0">
                        <a:solidFill>
                          <a:srgbClr val="000000"/>
                        </a:solidFill>
                        <a:effectLst/>
                        <a:latin typeface="+mn-lt"/>
                      </a:endParaRPr>
                    </a:p>
                  </a:txBody>
                  <a:tcPr marL="3415" marR="3415" marT="3415" marB="0" anchor="b"/>
                </a:tc>
                <a:tc>
                  <a:txBody>
                    <a:bodyPr/>
                    <a:lstStyle/>
                    <a:p>
                      <a:pPr algn="l" fontAlgn="b"/>
                      <a:r>
                        <a:rPr lang="en-US" sz="1600" b="1" u="none" strike="noStrike" dirty="0">
                          <a:effectLst/>
                          <a:latin typeface="+mn-lt"/>
                        </a:rPr>
                        <a:t>                        612,474 </a:t>
                      </a:r>
                      <a:endParaRPr lang="en-US" sz="1600" b="1" i="0" u="none" strike="noStrike" dirty="0">
                        <a:solidFill>
                          <a:srgbClr val="000000"/>
                        </a:solidFill>
                        <a:effectLst/>
                        <a:latin typeface="+mn-lt"/>
                      </a:endParaRPr>
                    </a:p>
                  </a:txBody>
                  <a:tcPr marL="3415" marR="3415" marT="3415" marB="0" anchor="b"/>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3EF9B837-175E-4A04-9297-FE2FF8CB8753}"/>
              </a:ext>
            </a:extLst>
          </p:cNvPr>
          <p:cNvSpPr txBox="1"/>
          <p:nvPr/>
        </p:nvSpPr>
        <p:spPr>
          <a:xfrm>
            <a:off x="5795889" y="296316"/>
            <a:ext cx="6091311"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Economic restructuring projects</a:t>
            </a:r>
          </a:p>
        </p:txBody>
      </p:sp>
      <p:sp>
        <p:nvSpPr>
          <p:cNvPr id="6" name="Arrow: Pentagon 5">
            <a:extLst>
              <a:ext uri="{FF2B5EF4-FFF2-40B4-BE49-F238E27FC236}">
                <a16:creationId xmlns:a16="http://schemas.microsoft.com/office/drawing/2014/main" id="{C98D594D-04BE-4275-957A-2ADACE2C4ADC}"/>
              </a:ext>
            </a:extLst>
          </p:cNvPr>
          <p:cNvSpPr/>
          <p:nvPr/>
        </p:nvSpPr>
        <p:spPr>
          <a:xfrm>
            <a:off x="0" y="1308308"/>
            <a:ext cx="1991543" cy="609600"/>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Phase III</a:t>
            </a:r>
            <a:endParaRPr lang="th-TH"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22" name="TextBox 21">
            <a:extLst>
              <a:ext uri="{FF2B5EF4-FFF2-40B4-BE49-F238E27FC236}">
                <a16:creationId xmlns:a16="http://schemas.microsoft.com/office/drawing/2014/main" id="{93D25F08-2F66-47E0-A0AF-4B80E6AEBBB1}"/>
              </a:ext>
            </a:extLst>
          </p:cNvPr>
          <p:cNvSpPr txBox="1"/>
          <p:nvPr/>
        </p:nvSpPr>
        <p:spPr>
          <a:xfrm>
            <a:off x="2164080" y="2456795"/>
            <a:ext cx="8671560" cy="4401205"/>
          </a:xfrm>
          <a:prstGeom prst="rect">
            <a:avLst/>
          </a:prstGeom>
          <a:noFill/>
        </p:spPr>
        <p:txBody>
          <a:bodyPr wrap="square">
            <a:spAutoFit/>
          </a:bodyPr>
          <a:lstStyle/>
          <a:p>
            <a:r>
              <a:rPr lang="en-US" b="1" dirty="0">
                <a:latin typeface="TH Sarabun New" panose="020B0500040200020003" pitchFamily="34" charset="-34"/>
                <a:cs typeface="TH Sarabun New" panose="020B0500040200020003" pitchFamily="34" charset="-34"/>
              </a:rPr>
              <a:t>List of approved projects (as of 30 Sep 2020)</a:t>
            </a: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Strengthening grass-root economy (2 projects) 14.59 Billion baht</a:t>
            </a:r>
            <a:endParaRPr lang="th-TH" b="1" dirty="0">
              <a:latin typeface="TH Sarabun New" panose="020B0500040200020003" pitchFamily="34" charset="-34"/>
              <a:cs typeface="TH Sarabun New" panose="020B0500040200020003" pitchFamily="34" charset="-34"/>
            </a:endParaRP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Cluster farms &amp; market linkage 13.91 Billion baht </a:t>
            </a:r>
            <a:endParaRPr lang="th-TH" b="1" dirty="0">
              <a:latin typeface="TH Sarabun New" panose="020B0500040200020003" pitchFamily="34" charset="-34"/>
              <a:cs typeface="TH Sarabun New" panose="020B0500040200020003" pitchFamily="34" charset="-34"/>
            </a:endParaRP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Tourism promotion (3 projects) 22.40 Billion baht</a:t>
            </a: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Employment Measures</a:t>
            </a:r>
          </a:p>
          <a:p>
            <a:pPr marL="1371600" lvl="2"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Co-payment: new employment for 260,000 new graduates</a:t>
            </a:r>
          </a:p>
          <a:p>
            <a:pPr marL="1828800" lvl="3"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government support 50% of wages for 12 months</a:t>
            </a:r>
          </a:p>
          <a:p>
            <a:pPr marL="1828800" lvl="3"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Maximum 7,500 baht/month</a:t>
            </a:r>
          </a:p>
          <a:p>
            <a:pPr marL="1828800" lvl="3"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Total budget is 23.45 Billion baht</a:t>
            </a:r>
          </a:p>
          <a:p>
            <a:pPr lvl="1"/>
            <a:endParaRPr lang="en-US" b="1" dirty="0">
              <a:latin typeface="TH Sarabun New" panose="020B0500040200020003" pitchFamily="34" charset="-34"/>
              <a:cs typeface="TH Sarabun New" panose="020B0500040200020003" pitchFamily="34" charset="-34"/>
            </a:endParaRPr>
          </a:p>
        </p:txBody>
      </p:sp>
      <p:sp>
        <p:nvSpPr>
          <p:cNvPr id="8" name="TextBox 7">
            <a:extLst>
              <a:ext uri="{FF2B5EF4-FFF2-40B4-BE49-F238E27FC236}">
                <a16:creationId xmlns:a16="http://schemas.microsoft.com/office/drawing/2014/main" id="{CFC39122-83F1-4BE9-BFE8-421FD8BAD194}"/>
              </a:ext>
            </a:extLst>
          </p:cNvPr>
          <p:cNvSpPr txBox="1"/>
          <p:nvPr/>
        </p:nvSpPr>
        <p:spPr>
          <a:xfrm>
            <a:off x="2123440" y="1340769"/>
            <a:ext cx="9357360" cy="1077218"/>
          </a:xfrm>
          <a:prstGeom prst="rect">
            <a:avLst/>
          </a:prstGeom>
          <a:noFill/>
        </p:spPr>
        <p:txBody>
          <a:bodyPr wrap="square" rtlCol="0">
            <a:spAutoFit/>
          </a:bodyPr>
          <a:lstStyle/>
          <a:p>
            <a:r>
              <a:rPr lang="en-US" sz="3200" b="1" dirty="0">
                <a:latin typeface="TH Sarabun New" panose="020B0500040200020003" pitchFamily="34" charset="-34"/>
                <a:cs typeface="TH Sarabun New" panose="020B0500040200020003" pitchFamily="34" charset="-34"/>
              </a:rPr>
              <a:t>These projects was funded within the budget (the 400 billion baht) from Royal Decree to borrowing 1 trillion baht.</a:t>
            </a:r>
            <a:endParaRPr lang="th-TH" sz="3200"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060535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13C82-DEEA-41A1-8951-CE323D25470D}"/>
              </a:ext>
            </a:extLst>
          </p:cNvPr>
          <p:cNvSpPr txBox="1"/>
          <p:nvPr/>
        </p:nvSpPr>
        <p:spPr>
          <a:xfrm>
            <a:off x="0" y="2514600"/>
            <a:ext cx="12192000" cy="1828800"/>
          </a:xfrm>
          <a:prstGeom prst="rect">
            <a:avLst/>
          </a:prstGeom>
          <a:solidFill>
            <a:srgbClr val="7AB6DB"/>
          </a:solidFill>
        </p:spPr>
        <p:txBody>
          <a:bodyPr wrap="square" rtlCol="0" anchor="ctr">
            <a:spAutoFit/>
          </a:bodyPr>
          <a:lstStyle/>
          <a:p>
            <a:pPr algn="ctr"/>
            <a:r>
              <a:rPr lang="en-US" sz="6000"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II. Macroeconomic impact</a:t>
            </a:r>
          </a:p>
        </p:txBody>
      </p:sp>
    </p:spTree>
    <p:extLst>
      <p:ext uri="{BB962C8B-B14F-4D97-AF65-F5344CB8AC3E}">
        <p14:creationId xmlns:p14="http://schemas.microsoft.com/office/powerpoint/2010/main" val="96175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4A9604-FA02-4AB3-BD85-F235F4124258}"/>
              </a:ext>
            </a:extLst>
          </p:cNvPr>
          <p:cNvSpPr txBox="1"/>
          <p:nvPr/>
        </p:nvSpPr>
        <p:spPr>
          <a:xfrm>
            <a:off x="5839326" y="288758"/>
            <a:ext cx="5967663"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Macroeconomic impact</a:t>
            </a:r>
            <a:endParaRPr lang="th-TH" sz="4400" b="1" dirty="0">
              <a:latin typeface="TH Sarabun New" panose="020B0500040200020003" pitchFamily="34" charset="-34"/>
              <a:cs typeface="TH Sarabun New" panose="020B0500040200020003" pitchFamily="34" charset="-34"/>
            </a:endParaRPr>
          </a:p>
        </p:txBody>
      </p:sp>
      <p:sp>
        <p:nvSpPr>
          <p:cNvPr id="5" name="TextBox 4">
            <a:extLst>
              <a:ext uri="{FF2B5EF4-FFF2-40B4-BE49-F238E27FC236}">
                <a16:creationId xmlns:a16="http://schemas.microsoft.com/office/drawing/2014/main" id="{B6F5D1D2-956B-4F64-9028-55BFD83F62A6}"/>
              </a:ext>
            </a:extLst>
          </p:cNvPr>
          <p:cNvSpPr txBox="1"/>
          <p:nvPr/>
        </p:nvSpPr>
        <p:spPr>
          <a:xfrm>
            <a:off x="316038" y="1492136"/>
            <a:ext cx="5771817" cy="4755148"/>
          </a:xfrm>
          <a:prstGeom prst="rect">
            <a:avLst/>
          </a:prstGeom>
          <a:noFill/>
        </p:spPr>
        <p:txBody>
          <a:bodyPr wrap="square" rtlCol="0">
            <a:spAutoFit/>
          </a:bodyPr>
          <a:lstStyle/>
          <a:p>
            <a:pPr marL="231775" indent="-231775">
              <a:buFont typeface="Arial" panose="020B0604020202020204" pitchFamily="34" charset="0"/>
              <a:buChar char="•"/>
            </a:pPr>
            <a:r>
              <a:rPr lang="en-US" sz="24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GDP </a:t>
            </a:r>
            <a:endParaRPr lang="en-US" sz="2400" dirty="0">
              <a:latin typeface="TH Sarabun New" panose="020B0500040200020003" pitchFamily="34" charset="-34"/>
              <a:cs typeface="TH Sarabun New" panose="020B0500040200020003" pitchFamily="34" charset="-34"/>
            </a:endParaRPr>
          </a:p>
          <a:p>
            <a:pPr marL="688975" lvl="1" indent="-231775">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Q2/2020 GDP declined by 12.2%yoy basis</a:t>
            </a:r>
          </a:p>
          <a:p>
            <a:pPr marL="688975" lvl="1" indent="-231775">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In 2020, Thai economy is expected to contract around 10% this year with impacts from the global economic slowdown and travel restrictions due to COVID-19 pandemic. </a:t>
            </a:r>
          </a:p>
          <a:p>
            <a:pPr marL="688975" lvl="1" indent="-231775">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The Inflation rate was -1.7% in Jun 2020.</a:t>
            </a:r>
          </a:p>
          <a:p>
            <a:pPr indent="-228600">
              <a:spcBef>
                <a:spcPts val="600"/>
              </a:spcBef>
              <a:buFont typeface="Arial" panose="020B0604020202020204" pitchFamily="34" charset="0"/>
              <a:buChar char="•"/>
            </a:pPr>
            <a:r>
              <a:rPr lang="en-US" sz="24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Export </a:t>
            </a:r>
          </a:p>
          <a:p>
            <a:pPr marL="690563" lvl="1" indent="-228600">
              <a:spcBef>
                <a:spcPts val="600"/>
              </a:spcBef>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total export growth Q2/2020 shrank at -15.2%yoy</a:t>
            </a:r>
          </a:p>
          <a:p>
            <a:pPr marL="690563" lvl="1" indent="-228600">
              <a:spcBef>
                <a:spcPts val="600"/>
              </a:spcBef>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Agricultural export had declined in the first quarter, but  increased by 0.3% and 1.7% between April and May 2020, respectively.  </a:t>
            </a:r>
          </a:p>
        </p:txBody>
      </p:sp>
      <p:grpSp>
        <p:nvGrpSpPr>
          <p:cNvPr id="19" name="Group 18">
            <a:extLst>
              <a:ext uri="{FF2B5EF4-FFF2-40B4-BE49-F238E27FC236}">
                <a16:creationId xmlns:a16="http://schemas.microsoft.com/office/drawing/2014/main" id="{1B8FEA90-47FA-4AD5-B7A7-EB8C333D39D3}"/>
              </a:ext>
            </a:extLst>
          </p:cNvPr>
          <p:cNvGrpSpPr/>
          <p:nvPr/>
        </p:nvGrpSpPr>
        <p:grpSpPr>
          <a:xfrm>
            <a:off x="6112939" y="1495760"/>
            <a:ext cx="5719889" cy="4978192"/>
            <a:chOff x="5064269" y="990401"/>
            <a:chExt cx="4266904" cy="2872314"/>
          </a:xfrm>
        </p:grpSpPr>
        <p:grpSp>
          <p:nvGrpSpPr>
            <p:cNvPr id="20" name="Group 19">
              <a:extLst>
                <a:ext uri="{FF2B5EF4-FFF2-40B4-BE49-F238E27FC236}">
                  <a16:creationId xmlns:a16="http://schemas.microsoft.com/office/drawing/2014/main" id="{246A4086-0919-4262-A7AE-785AE6B3D5AC}"/>
                </a:ext>
              </a:extLst>
            </p:cNvPr>
            <p:cNvGrpSpPr/>
            <p:nvPr/>
          </p:nvGrpSpPr>
          <p:grpSpPr>
            <a:xfrm>
              <a:off x="5567145" y="1486508"/>
              <a:ext cx="651596" cy="195339"/>
              <a:chOff x="6909149" y="5754816"/>
              <a:chExt cx="729022" cy="253115"/>
            </a:xfrm>
          </p:grpSpPr>
          <p:sp>
            <p:nvSpPr>
              <p:cNvPr id="51" name="Rectangle 50">
                <a:extLst>
                  <a:ext uri="{FF2B5EF4-FFF2-40B4-BE49-F238E27FC236}">
                    <a16:creationId xmlns:a16="http://schemas.microsoft.com/office/drawing/2014/main" id="{CB7B066F-14A0-4A8D-BD38-F5D7ECB8450B}"/>
                  </a:ext>
                </a:extLst>
              </p:cNvPr>
              <p:cNvSpPr/>
              <p:nvPr/>
            </p:nvSpPr>
            <p:spPr>
              <a:xfrm>
                <a:off x="6909149" y="5819232"/>
                <a:ext cx="241666" cy="1004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dirty="0">
                  <a:solidFill>
                    <a:schemeClr val="tx1"/>
                  </a:solidFill>
                  <a:latin typeface="TH Sarabun New" panose="020B0500040200020003" pitchFamily="34" charset="-34"/>
                  <a:cs typeface="TH Sarabun New" panose="020B0500040200020003" pitchFamily="34" charset="-34"/>
                </a:endParaRPr>
              </a:p>
            </p:txBody>
          </p:sp>
          <p:sp>
            <p:nvSpPr>
              <p:cNvPr id="52" name="Rectangle 51">
                <a:extLst>
                  <a:ext uri="{FF2B5EF4-FFF2-40B4-BE49-F238E27FC236}">
                    <a16:creationId xmlns:a16="http://schemas.microsoft.com/office/drawing/2014/main" id="{6EC97C39-D360-4AA5-BA3F-44B29DAE46DD}"/>
                  </a:ext>
                </a:extLst>
              </p:cNvPr>
              <p:cNvSpPr/>
              <p:nvPr/>
            </p:nvSpPr>
            <p:spPr>
              <a:xfrm>
                <a:off x="7146603" y="5754816"/>
                <a:ext cx="491568" cy="253115"/>
              </a:xfrm>
              <a:prstGeom prst="rect">
                <a:avLst/>
              </a:prstGeom>
              <a:noFill/>
              <a:ln>
                <a:noFill/>
              </a:ln>
            </p:spPr>
            <p:txBody>
              <a:bodyPr wrap="square">
                <a:spAutoFit/>
              </a:bodyPr>
              <a:lstStyle/>
              <a:p>
                <a:r>
                  <a:rPr lang="en-US" sz="1600" b="1" dirty="0">
                    <a:latin typeface="TH Sarabun New" panose="020B0500040200020003" pitchFamily="34" charset="-34"/>
                    <a:cs typeface="TH Sarabun New" panose="020B0500040200020003" pitchFamily="34" charset="-34"/>
                  </a:rPr>
                  <a:t>Gold</a:t>
                </a:r>
              </a:p>
            </p:txBody>
          </p:sp>
        </p:grpSp>
        <p:grpSp>
          <p:nvGrpSpPr>
            <p:cNvPr id="21" name="Group 20">
              <a:extLst>
                <a:ext uri="{FF2B5EF4-FFF2-40B4-BE49-F238E27FC236}">
                  <a16:creationId xmlns:a16="http://schemas.microsoft.com/office/drawing/2014/main" id="{46621AD9-E02A-4FF6-8C84-34B12CA896E7}"/>
                </a:ext>
              </a:extLst>
            </p:cNvPr>
            <p:cNvGrpSpPr/>
            <p:nvPr/>
          </p:nvGrpSpPr>
          <p:grpSpPr>
            <a:xfrm>
              <a:off x="5064269" y="990401"/>
              <a:ext cx="4266904" cy="2872314"/>
              <a:chOff x="5064269" y="990401"/>
              <a:chExt cx="4266904" cy="2872314"/>
            </a:xfrm>
          </p:grpSpPr>
          <p:grpSp>
            <p:nvGrpSpPr>
              <p:cNvPr id="22" name="Group 21">
                <a:extLst>
                  <a:ext uri="{FF2B5EF4-FFF2-40B4-BE49-F238E27FC236}">
                    <a16:creationId xmlns:a16="http://schemas.microsoft.com/office/drawing/2014/main" id="{08AEDC2D-549E-4645-B429-6F73623AF40C}"/>
                  </a:ext>
                </a:extLst>
              </p:cNvPr>
              <p:cNvGrpSpPr/>
              <p:nvPr/>
            </p:nvGrpSpPr>
            <p:grpSpPr>
              <a:xfrm>
                <a:off x="6577816" y="1284948"/>
                <a:ext cx="1088287" cy="195339"/>
                <a:chOff x="1536473" y="5901238"/>
                <a:chExt cx="1217604" cy="253115"/>
              </a:xfrm>
            </p:grpSpPr>
            <p:sp>
              <p:nvSpPr>
                <p:cNvPr id="49" name="Rectangle 48">
                  <a:extLst>
                    <a:ext uri="{FF2B5EF4-FFF2-40B4-BE49-F238E27FC236}">
                      <a16:creationId xmlns:a16="http://schemas.microsoft.com/office/drawing/2014/main" id="{06164C2F-BF24-44E5-8662-01413FDD26AA}"/>
                    </a:ext>
                  </a:extLst>
                </p:cNvPr>
                <p:cNvSpPr/>
                <p:nvPr/>
              </p:nvSpPr>
              <p:spPr>
                <a:xfrm>
                  <a:off x="1536473" y="6005981"/>
                  <a:ext cx="241666" cy="100424"/>
                </a:xfrm>
                <a:prstGeom prst="rect">
                  <a:avLst/>
                </a:prstGeom>
                <a:solidFill>
                  <a:srgbClr val="7A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dirty="0">
                    <a:solidFill>
                      <a:schemeClr val="tx1"/>
                    </a:solidFill>
                    <a:latin typeface="TH Sarabun New" panose="020B0500040200020003" pitchFamily="34" charset="-34"/>
                    <a:cs typeface="TH Sarabun New" panose="020B0500040200020003" pitchFamily="34" charset="-34"/>
                  </a:endParaRPr>
                </a:p>
              </p:txBody>
            </p:sp>
            <p:sp>
              <p:nvSpPr>
                <p:cNvPr id="50" name="Rectangle 49">
                  <a:extLst>
                    <a:ext uri="{FF2B5EF4-FFF2-40B4-BE49-F238E27FC236}">
                      <a16:creationId xmlns:a16="http://schemas.microsoft.com/office/drawing/2014/main" id="{40BF1FB8-A4AE-4C3E-946F-224602914B81}"/>
                    </a:ext>
                  </a:extLst>
                </p:cNvPr>
                <p:cNvSpPr/>
                <p:nvPr/>
              </p:nvSpPr>
              <p:spPr>
                <a:xfrm>
                  <a:off x="1778139" y="5901238"/>
                  <a:ext cx="975938" cy="253115"/>
                </a:xfrm>
                <a:prstGeom prst="rect">
                  <a:avLst/>
                </a:prstGeom>
                <a:noFill/>
                <a:ln>
                  <a:noFill/>
                </a:ln>
              </p:spPr>
              <p:txBody>
                <a:bodyPr wrap="square">
                  <a:spAutoFit/>
                </a:bodyPr>
                <a:lstStyle/>
                <a:p>
                  <a:r>
                    <a:rPr lang="en-US" sz="1600" b="1" dirty="0">
                      <a:latin typeface="TH Sarabun New" panose="020B0500040200020003" pitchFamily="34" charset="-34"/>
                      <a:cs typeface="TH Sarabun New" panose="020B0500040200020003" pitchFamily="34" charset="-34"/>
                    </a:rPr>
                    <a:t>Manufacturing</a:t>
                  </a:r>
                </a:p>
              </p:txBody>
            </p:sp>
          </p:grpSp>
          <p:grpSp>
            <p:nvGrpSpPr>
              <p:cNvPr id="23" name="Group 22">
                <a:extLst>
                  <a:ext uri="{FF2B5EF4-FFF2-40B4-BE49-F238E27FC236}">
                    <a16:creationId xmlns:a16="http://schemas.microsoft.com/office/drawing/2014/main" id="{158CE906-6AF6-4063-AF3F-59EB3E7D37BE}"/>
                  </a:ext>
                </a:extLst>
              </p:cNvPr>
              <p:cNvGrpSpPr/>
              <p:nvPr/>
            </p:nvGrpSpPr>
            <p:grpSpPr>
              <a:xfrm>
                <a:off x="5064269" y="990401"/>
                <a:ext cx="4266904" cy="2872314"/>
                <a:chOff x="5064269" y="990401"/>
                <a:chExt cx="4266904" cy="2872314"/>
              </a:xfrm>
            </p:grpSpPr>
            <p:graphicFrame>
              <p:nvGraphicFramePr>
                <p:cNvPr id="24" name="Chart 23">
                  <a:extLst>
                    <a:ext uri="{FF2B5EF4-FFF2-40B4-BE49-F238E27FC236}">
                      <a16:creationId xmlns:a16="http://schemas.microsoft.com/office/drawing/2014/main" id="{5CDCBB7D-46F9-40E2-82B9-782E53949B31}"/>
                    </a:ext>
                  </a:extLst>
                </p:cNvPr>
                <p:cNvGraphicFramePr/>
                <p:nvPr/>
              </p:nvGraphicFramePr>
              <p:xfrm>
                <a:off x="5264427" y="1808820"/>
                <a:ext cx="3795837" cy="2053895"/>
              </p:xfrm>
              <a:graphic>
                <a:graphicData uri="http://schemas.openxmlformats.org/drawingml/2006/chart">
                  <c:chart xmlns:c="http://schemas.openxmlformats.org/drawingml/2006/chart" xmlns:r="http://schemas.openxmlformats.org/officeDocument/2006/relationships" r:id="rId2"/>
                </a:graphicData>
              </a:graphic>
            </p:graphicFrame>
            <p:sp>
              <p:nvSpPr>
                <p:cNvPr id="25" name="Rectangle 24">
                  <a:extLst>
                    <a:ext uri="{FF2B5EF4-FFF2-40B4-BE49-F238E27FC236}">
                      <a16:creationId xmlns:a16="http://schemas.microsoft.com/office/drawing/2014/main" id="{002A1F06-AADC-4664-A7B5-81207AA66945}"/>
                    </a:ext>
                  </a:extLst>
                </p:cNvPr>
                <p:cNvSpPr/>
                <p:nvPr/>
              </p:nvSpPr>
              <p:spPr>
                <a:xfrm>
                  <a:off x="5264427" y="990401"/>
                  <a:ext cx="3987077" cy="230855"/>
                </a:xfrm>
                <a:prstGeom prst="rect">
                  <a:avLst/>
                </a:prstGeom>
              </p:spPr>
              <p:txBody>
                <a:bodyPr wrap="square">
                  <a:spAutoFit/>
                </a:bodyPr>
                <a:lstStyle/>
                <a:p>
                  <a:pPr algn="ctr"/>
                  <a:r>
                    <a:rPr lang="en-US" sz="20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Growth of Thai export value by Major Products</a:t>
                  </a:r>
                </a:p>
              </p:txBody>
            </p:sp>
            <p:sp>
              <p:nvSpPr>
                <p:cNvPr id="26" name="Rectangle 25">
                  <a:extLst>
                    <a:ext uri="{FF2B5EF4-FFF2-40B4-BE49-F238E27FC236}">
                      <a16:creationId xmlns:a16="http://schemas.microsoft.com/office/drawing/2014/main" id="{2216EC9C-8931-4A8A-8F86-C0336579E7E9}"/>
                    </a:ext>
                  </a:extLst>
                </p:cNvPr>
                <p:cNvSpPr/>
                <p:nvPr/>
              </p:nvSpPr>
              <p:spPr>
                <a:xfrm rot="16200000">
                  <a:off x="4785966" y="2489882"/>
                  <a:ext cx="809159" cy="252553"/>
                </a:xfrm>
                <a:prstGeom prst="rect">
                  <a:avLst/>
                </a:prstGeom>
                <a:noFill/>
                <a:ln>
                  <a:noFill/>
                </a:ln>
              </p:spPr>
              <p:txBody>
                <a:bodyPr wrap="square">
                  <a:spAutoFit/>
                </a:bodyPr>
                <a:lstStyle/>
                <a:p>
                  <a:pPr algn="ctr"/>
                  <a:r>
                    <a:rPr lang="en-US" sz="1600" dirty="0">
                      <a:latin typeface="TH Sarabun New" panose="020B0500040200020003" pitchFamily="34" charset="-34"/>
                      <a:cs typeface="TH Sarabun New" panose="020B0500040200020003" pitchFamily="34" charset="-34"/>
                    </a:rPr>
                    <a:t>Percent</a:t>
                  </a:r>
                  <a:endParaRPr lang="en-US" sz="1400" dirty="0">
                    <a:latin typeface="TH Sarabun New" panose="020B0500040200020003" pitchFamily="34" charset="-34"/>
                    <a:cs typeface="TH Sarabun New" panose="020B0500040200020003" pitchFamily="34" charset="-34"/>
                  </a:endParaRPr>
                </a:p>
              </p:txBody>
            </p:sp>
            <p:grpSp>
              <p:nvGrpSpPr>
                <p:cNvPr id="27" name="Group 26">
                  <a:extLst>
                    <a:ext uri="{FF2B5EF4-FFF2-40B4-BE49-F238E27FC236}">
                      <a16:creationId xmlns:a16="http://schemas.microsoft.com/office/drawing/2014/main" id="{5A7F1C29-0A33-4F1E-875C-B7E14890C3EB}"/>
                    </a:ext>
                  </a:extLst>
                </p:cNvPr>
                <p:cNvGrpSpPr/>
                <p:nvPr/>
              </p:nvGrpSpPr>
              <p:grpSpPr>
                <a:xfrm>
                  <a:off x="7263045" y="1942815"/>
                  <a:ext cx="32176" cy="1620000"/>
                  <a:chOff x="4941566" y="2420293"/>
                  <a:chExt cx="72008" cy="3708000"/>
                </a:xfrm>
              </p:grpSpPr>
              <p:sp>
                <p:nvSpPr>
                  <p:cNvPr id="47" name="Rectangle 46">
                    <a:extLst>
                      <a:ext uri="{FF2B5EF4-FFF2-40B4-BE49-F238E27FC236}">
                        <a16:creationId xmlns:a16="http://schemas.microsoft.com/office/drawing/2014/main" id="{8BFDF023-43CB-4B7B-9BF2-E8C49D7CCEBB}"/>
                      </a:ext>
                    </a:extLst>
                  </p:cNvPr>
                  <p:cNvSpPr/>
                  <p:nvPr/>
                </p:nvSpPr>
                <p:spPr>
                  <a:xfrm>
                    <a:off x="4941566" y="2420293"/>
                    <a:ext cx="72008" cy="3708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h-TH" sz="2000" dirty="0">
                      <a:solidFill>
                        <a:schemeClr val="tx1"/>
                      </a:solidFill>
                      <a:latin typeface="TH Sarabun New" panose="020B0500040200020003" pitchFamily="34" charset="-34"/>
                      <a:cs typeface="TH Sarabun New" panose="020B0500040200020003" pitchFamily="34" charset="-34"/>
                    </a:endParaRPr>
                  </a:p>
                </p:txBody>
              </p:sp>
              <p:cxnSp>
                <p:nvCxnSpPr>
                  <p:cNvPr id="48" name="Straight Connector 47">
                    <a:extLst>
                      <a:ext uri="{FF2B5EF4-FFF2-40B4-BE49-F238E27FC236}">
                        <a16:creationId xmlns:a16="http://schemas.microsoft.com/office/drawing/2014/main" id="{9FFA8784-ACA4-402A-BEC1-B393E4158F6D}"/>
                      </a:ext>
                    </a:extLst>
                  </p:cNvPr>
                  <p:cNvCxnSpPr>
                    <a:cxnSpLocks/>
                  </p:cNvCxnSpPr>
                  <p:nvPr/>
                </p:nvCxnSpPr>
                <p:spPr>
                  <a:xfrm>
                    <a:off x="4947040" y="2420293"/>
                    <a:ext cx="0" cy="3708000"/>
                  </a:xfrm>
                  <a:prstGeom prst="line">
                    <a:avLst/>
                  </a:prstGeom>
                  <a:ln w="9525">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E91DFEF8-B83D-4500-96AE-479ECC84981E}"/>
                    </a:ext>
                  </a:extLst>
                </p:cNvPr>
                <p:cNvGrpSpPr/>
                <p:nvPr/>
              </p:nvGrpSpPr>
              <p:grpSpPr>
                <a:xfrm>
                  <a:off x="6577816" y="1497548"/>
                  <a:ext cx="1147978" cy="195338"/>
                  <a:chOff x="5841996" y="5769145"/>
                  <a:chExt cx="1284387" cy="253114"/>
                </a:xfrm>
              </p:grpSpPr>
              <p:sp>
                <p:nvSpPr>
                  <p:cNvPr id="45" name="Rectangle 44">
                    <a:extLst>
                      <a:ext uri="{FF2B5EF4-FFF2-40B4-BE49-F238E27FC236}">
                        <a16:creationId xmlns:a16="http://schemas.microsoft.com/office/drawing/2014/main" id="{2C9DA2B6-4C08-44C0-8FC1-54719D25A02C}"/>
                      </a:ext>
                    </a:extLst>
                  </p:cNvPr>
                  <p:cNvSpPr/>
                  <p:nvPr/>
                </p:nvSpPr>
                <p:spPr>
                  <a:xfrm>
                    <a:off x="5841996" y="5819233"/>
                    <a:ext cx="241666" cy="100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dirty="0">
                      <a:solidFill>
                        <a:schemeClr val="tx1"/>
                      </a:solidFill>
                      <a:latin typeface="TH Sarabun New" panose="020B0500040200020003" pitchFamily="34" charset="-34"/>
                      <a:cs typeface="TH Sarabun New" panose="020B0500040200020003" pitchFamily="34" charset="-34"/>
                    </a:endParaRPr>
                  </a:p>
                </p:txBody>
              </p:sp>
              <p:sp>
                <p:nvSpPr>
                  <p:cNvPr id="46" name="Rectangle 45">
                    <a:extLst>
                      <a:ext uri="{FF2B5EF4-FFF2-40B4-BE49-F238E27FC236}">
                        <a16:creationId xmlns:a16="http://schemas.microsoft.com/office/drawing/2014/main" id="{FCFFF1F9-3A1B-4154-B188-3BEAD85EFF19}"/>
                      </a:ext>
                    </a:extLst>
                  </p:cNvPr>
                  <p:cNvSpPr/>
                  <p:nvPr/>
                </p:nvSpPr>
                <p:spPr>
                  <a:xfrm>
                    <a:off x="6100767" y="5769145"/>
                    <a:ext cx="1025616" cy="253114"/>
                  </a:xfrm>
                  <a:prstGeom prst="rect">
                    <a:avLst/>
                  </a:prstGeom>
                  <a:noFill/>
                  <a:ln>
                    <a:noFill/>
                  </a:ln>
                </p:spPr>
                <p:txBody>
                  <a:bodyPr wrap="square">
                    <a:spAutoFit/>
                  </a:bodyPr>
                  <a:lstStyle/>
                  <a:p>
                    <a:r>
                      <a:rPr lang="en-US" sz="1600" b="1" dirty="0">
                        <a:latin typeface="TH Sarabun New" panose="020B0500040200020003" pitchFamily="34" charset="-34"/>
                        <a:cs typeface="TH Sarabun New" panose="020B0500040200020003" pitchFamily="34" charset="-34"/>
                      </a:rPr>
                      <a:t>Other exports</a:t>
                    </a:r>
                  </a:p>
                </p:txBody>
              </p:sp>
            </p:grpSp>
            <p:grpSp>
              <p:nvGrpSpPr>
                <p:cNvPr id="29" name="Group 28">
                  <a:extLst>
                    <a:ext uri="{FF2B5EF4-FFF2-40B4-BE49-F238E27FC236}">
                      <a16:creationId xmlns:a16="http://schemas.microsoft.com/office/drawing/2014/main" id="{DD843EC2-944C-4013-A0C5-A1A7A19272EF}"/>
                    </a:ext>
                  </a:extLst>
                </p:cNvPr>
                <p:cNvGrpSpPr/>
                <p:nvPr/>
              </p:nvGrpSpPr>
              <p:grpSpPr>
                <a:xfrm>
                  <a:off x="5569350" y="1284937"/>
                  <a:ext cx="894245" cy="221722"/>
                  <a:chOff x="370058" y="5714488"/>
                  <a:chExt cx="1000505" cy="287302"/>
                </a:xfrm>
              </p:grpSpPr>
              <p:sp>
                <p:nvSpPr>
                  <p:cNvPr id="43" name="Rectangle 42">
                    <a:extLst>
                      <a:ext uri="{FF2B5EF4-FFF2-40B4-BE49-F238E27FC236}">
                        <a16:creationId xmlns:a16="http://schemas.microsoft.com/office/drawing/2014/main" id="{1CAE61EE-0744-440C-9EB3-764016121F1B}"/>
                      </a:ext>
                    </a:extLst>
                  </p:cNvPr>
                  <p:cNvSpPr/>
                  <p:nvPr/>
                </p:nvSpPr>
                <p:spPr>
                  <a:xfrm>
                    <a:off x="370058" y="5819232"/>
                    <a:ext cx="241666" cy="1004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dirty="0">
                      <a:solidFill>
                        <a:schemeClr val="tx1"/>
                      </a:solidFill>
                      <a:latin typeface="TH Sarabun New" panose="020B0500040200020003" pitchFamily="34" charset="-34"/>
                      <a:cs typeface="TH Sarabun New" panose="020B0500040200020003" pitchFamily="34" charset="-34"/>
                    </a:endParaRPr>
                  </a:p>
                </p:txBody>
              </p:sp>
              <p:sp>
                <p:nvSpPr>
                  <p:cNvPr id="44" name="Rectangle 43">
                    <a:extLst>
                      <a:ext uri="{FF2B5EF4-FFF2-40B4-BE49-F238E27FC236}">
                        <a16:creationId xmlns:a16="http://schemas.microsoft.com/office/drawing/2014/main" id="{63462A7C-D72E-434C-AE21-505A3DFB768F}"/>
                      </a:ext>
                    </a:extLst>
                  </p:cNvPr>
                  <p:cNvSpPr/>
                  <p:nvPr/>
                </p:nvSpPr>
                <p:spPr>
                  <a:xfrm>
                    <a:off x="576529" y="5714488"/>
                    <a:ext cx="794034" cy="287302"/>
                  </a:xfrm>
                  <a:prstGeom prst="rect">
                    <a:avLst/>
                  </a:prstGeom>
                  <a:noFill/>
                  <a:ln>
                    <a:noFill/>
                  </a:ln>
                </p:spPr>
                <p:txBody>
                  <a:bodyPr wrap="square">
                    <a:spAutoFit/>
                  </a:bodyPr>
                  <a:lstStyle/>
                  <a:p>
                    <a:r>
                      <a:rPr lang="en-US" sz="1600" b="1" dirty="0">
                        <a:latin typeface="TH Sarabun New" panose="020B0500040200020003" pitchFamily="34" charset="-34"/>
                        <a:cs typeface="TH Sarabun New" panose="020B0500040200020003" pitchFamily="34" charset="-34"/>
                      </a:rPr>
                      <a:t>Agriculture</a:t>
                    </a:r>
                  </a:p>
                </p:txBody>
              </p:sp>
            </p:grpSp>
            <p:grpSp>
              <p:nvGrpSpPr>
                <p:cNvPr id="30" name="Group 29">
                  <a:extLst>
                    <a:ext uri="{FF2B5EF4-FFF2-40B4-BE49-F238E27FC236}">
                      <a16:creationId xmlns:a16="http://schemas.microsoft.com/office/drawing/2014/main" id="{9E4EA1A6-01FE-4FD2-96DD-3BC774F7C246}"/>
                    </a:ext>
                  </a:extLst>
                </p:cNvPr>
                <p:cNvGrpSpPr/>
                <p:nvPr/>
              </p:nvGrpSpPr>
              <p:grpSpPr>
                <a:xfrm>
                  <a:off x="5571677" y="1644238"/>
                  <a:ext cx="964237" cy="195338"/>
                  <a:chOff x="7569845" y="5755636"/>
                  <a:chExt cx="1078812" cy="253114"/>
                </a:xfrm>
              </p:grpSpPr>
              <p:grpSp>
                <p:nvGrpSpPr>
                  <p:cNvPr id="39" name="Group 38">
                    <a:extLst>
                      <a:ext uri="{FF2B5EF4-FFF2-40B4-BE49-F238E27FC236}">
                        <a16:creationId xmlns:a16="http://schemas.microsoft.com/office/drawing/2014/main" id="{319C4A06-1D95-4547-81C0-738371717464}"/>
                      </a:ext>
                    </a:extLst>
                  </p:cNvPr>
                  <p:cNvGrpSpPr/>
                  <p:nvPr/>
                </p:nvGrpSpPr>
                <p:grpSpPr>
                  <a:xfrm>
                    <a:off x="7569845" y="5847317"/>
                    <a:ext cx="241666" cy="80270"/>
                    <a:chOff x="-3444832" y="6195599"/>
                    <a:chExt cx="241666" cy="80270"/>
                  </a:xfrm>
                </p:grpSpPr>
                <p:cxnSp>
                  <p:nvCxnSpPr>
                    <p:cNvPr id="41" name="Straight Connector 40">
                      <a:extLst>
                        <a:ext uri="{FF2B5EF4-FFF2-40B4-BE49-F238E27FC236}">
                          <a16:creationId xmlns:a16="http://schemas.microsoft.com/office/drawing/2014/main" id="{74AF6E59-8ADF-416A-91AA-54032EB54AFB}"/>
                        </a:ext>
                      </a:extLst>
                    </p:cNvPr>
                    <p:cNvCxnSpPr/>
                    <p:nvPr/>
                  </p:nvCxnSpPr>
                  <p:spPr>
                    <a:xfrm>
                      <a:off x="-3444832" y="6234253"/>
                      <a:ext cx="241666" cy="0"/>
                    </a:xfrm>
                    <a:prstGeom prst="line">
                      <a:avLst/>
                    </a:prstGeom>
                    <a:ln w="190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95A0447F-E6DE-4819-B4FD-2260005D4BCE}"/>
                        </a:ext>
                      </a:extLst>
                    </p:cNvPr>
                    <p:cNvSpPr/>
                    <p:nvPr/>
                  </p:nvSpPr>
                  <p:spPr>
                    <a:xfrm>
                      <a:off x="-3362598" y="6195599"/>
                      <a:ext cx="72000" cy="80270"/>
                    </a:xfrm>
                    <a:prstGeom prst="ellipse">
                      <a:avLst/>
                    </a:prstGeom>
                    <a:solidFill>
                      <a:schemeClr val="bg1">
                        <a:lumMod val="9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dirty="0">
                        <a:solidFill>
                          <a:schemeClr val="tx1"/>
                        </a:solidFill>
                        <a:latin typeface="TH Sarabun New" panose="020B0500040200020003" pitchFamily="34" charset="-34"/>
                        <a:cs typeface="TH Sarabun New" panose="020B0500040200020003" pitchFamily="34" charset="-34"/>
                      </a:endParaRPr>
                    </a:p>
                  </p:txBody>
                </p:sp>
              </p:grpSp>
              <p:sp>
                <p:nvSpPr>
                  <p:cNvPr id="40" name="Rectangle 39">
                    <a:extLst>
                      <a:ext uri="{FF2B5EF4-FFF2-40B4-BE49-F238E27FC236}">
                        <a16:creationId xmlns:a16="http://schemas.microsoft.com/office/drawing/2014/main" id="{FE66A81C-8EBB-41A3-8AA2-96D55987E28D}"/>
                      </a:ext>
                    </a:extLst>
                  </p:cNvPr>
                  <p:cNvSpPr/>
                  <p:nvPr/>
                </p:nvSpPr>
                <p:spPr>
                  <a:xfrm>
                    <a:off x="7771423" y="5755636"/>
                    <a:ext cx="877234" cy="253114"/>
                  </a:xfrm>
                  <a:prstGeom prst="rect">
                    <a:avLst/>
                  </a:prstGeom>
                  <a:noFill/>
                  <a:ln>
                    <a:noFill/>
                  </a:ln>
                </p:spPr>
                <p:txBody>
                  <a:bodyPr wrap="square">
                    <a:spAutoFit/>
                  </a:bodyPr>
                  <a:lstStyle/>
                  <a:p>
                    <a:r>
                      <a:rPr lang="en-US" sz="1400" b="1" dirty="0">
                        <a:latin typeface="TH Sarabun New" panose="020B0500040200020003" pitchFamily="34" charset="-34"/>
                        <a:cs typeface="TH Sarabun New" panose="020B0500040200020003" pitchFamily="34" charset="-34"/>
                      </a:rPr>
                      <a:t>Total </a:t>
                    </a:r>
                    <a:r>
                      <a:rPr lang="en-US" sz="1600" b="1" dirty="0">
                        <a:latin typeface="TH Sarabun New" panose="020B0500040200020003" pitchFamily="34" charset="-34"/>
                        <a:cs typeface="TH Sarabun New" panose="020B0500040200020003" pitchFamily="34" charset="-34"/>
                      </a:rPr>
                      <a:t>exports</a:t>
                    </a:r>
                    <a:r>
                      <a:rPr lang="en-US" sz="1400" b="1" dirty="0">
                        <a:latin typeface="TH Sarabun New" panose="020B0500040200020003" pitchFamily="34" charset="-34"/>
                        <a:cs typeface="TH Sarabun New" panose="020B0500040200020003" pitchFamily="34" charset="-34"/>
                      </a:rPr>
                      <a:t> </a:t>
                    </a:r>
                  </a:p>
                </p:txBody>
              </p:sp>
            </p:grpSp>
            <p:grpSp>
              <p:nvGrpSpPr>
                <p:cNvPr id="31" name="Group 30">
                  <a:extLst>
                    <a:ext uri="{FF2B5EF4-FFF2-40B4-BE49-F238E27FC236}">
                      <a16:creationId xmlns:a16="http://schemas.microsoft.com/office/drawing/2014/main" id="{C392989C-FEB4-4B43-8417-BAEB6EBA7425}"/>
                    </a:ext>
                  </a:extLst>
                </p:cNvPr>
                <p:cNvGrpSpPr/>
                <p:nvPr/>
              </p:nvGrpSpPr>
              <p:grpSpPr>
                <a:xfrm>
                  <a:off x="6597132" y="1652933"/>
                  <a:ext cx="2734041" cy="195338"/>
                  <a:chOff x="7664142" y="5771628"/>
                  <a:chExt cx="3058914" cy="253112"/>
                </a:xfrm>
              </p:grpSpPr>
              <p:grpSp>
                <p:nvGrpSpPr>
                  <p:cNvPr id="35" name="Group 34">
                    <a:extLst>
                      <a:ext uri="{FF2B5EF4-FFF2-40B4-BE49-F238E27FC236}">
                        <a16:creationId xmlns:a16="http://schemas.microsoft.com/office/drawing/2014/main" id="{35428DA5-D4D8-4521-935D-07E07AAD2656}"/>
                      </a:ext>
                    </a:extLst>
                  </p:cNvPr>
                  <p:cNvGrpSpPr/>
                  <p:nvPr/>
                </p:nvGrpSpPr>
                <p:grpSpPr>
                  <a:xfrm>
                    <a:off x="7664142" y="5853780"/>
                    <a:ext cx="241666" cy="80270"/>
                    <a:chOff x="-3350535" y="6202062"/>
                    <a:chExt cx="241666" cy="80270"/>
                  </a:xfrm>
                </p:grpSpPr>
                <p:cxnSp>
                  <p:nvCxnSpPr>
                    <p:cNvPr id="37" name="Straight Connector 36">
                      <a:extLst>
                        <a:ext uri="{FF2B5EF4-FFF2-40B4-BE49-F238E27FC236}">
                          <a16:creationId xmlns:a16="http://schemas.microsoft.com/office/drawing/2014/main" id="{E8E3DF7E-E19E-4A7A-8533-30D71FD71FC4}"/>
                        </a:ext>
                      </a:extLst>
                    </p:cNvPr>
                    <p:cNvCxnSpPr/>
                    <p:nvPr/>
                  </p:nvCxnSpPr>
                  <p:spPr>
                    <a:xfrm>
                      <a:off x="-3350535" y="6238062"/>
                      <a:ext cx="241666" cy="0"/>
                    </a:xfrm>
                    <a:prstGeom prst="line">
                      <a:avLst/>
                    </a:prstGeom>
                    <a:ln w="19050" cap="rnd">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206D853-692C-4DE7-B821-BF98F8AA9C51}"/>
                        </a:ext>
                      </a:extLst>
                    </p:cNvPr>
                    <p:cNvSpPr/>
                    <p:nvPr/>
                  </p:nvSpPr>
                  <p:spPr>
                    <a:xfrm>
                      <a:off x="-3265702" y="6202062"/>
                      <a:ext cx="72000" cy="80270"/>
                    </a:xfrm>
                    <a:prstGeom prst="ellipse">
                      <a:avLst/>
                    </a:prstGeom>
                    <a:solidFill>
                      <a:schemeClr val="bg1">
                        <a:lumMod val="95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dirty="0">
                        <a:solidFill>
                          <a:schemeClr val="tx1"/>
                        </a:solidFill>
                        <a:latin typeface="TH Sarabun New" panose="020B0500040200020003" pitchFamily="34" charset="-34"/>
                        <a:cs typeface="TH Sarabun New" panose="020B0500040200020003" pitchFamily="34" charset="-34"/>
                      </a:endParaRPr>
                    </a:p>
                  </p:txBody>
                </p:sp>
              </p:grpSp>
              <p:sp>
                <p:nvSpPr>
                  <p:cNvPr id="36" name="Rectangle 35">
                    <a:extLst>
                      <a:ext uri="{FF2B5EF4-FFF2-40B4-BE49-F238E27FC236}">
                        <a16:creationId xmlns:a16="http://schemas.microsoft.com/office/drawing/2014/main" id="{8D91D140-4B50-441D-B07C-7326A812F54C}"/>
                      </a:ext>
                    </a:extLst>
                  </p:cNvPr>
                  <p:cNvSpPr/>
                  <p:nvPr/>
                </p:nvSpPr>
                <p:spPr>
                  <a:xfrm>
                    <a:off x="7901300" y="5771628"/>
                    <a:ext cx="2821756" cy="253112"/>
                  </a:xfrm>
                  <a:prstGeom prst="rect">
                    <a:avLst/>
                  </a:prstGeom>
                  <a:noFill/>
                  <a:ln>
                    <a:noFill/>
                  </a:ln>
                </p:spPr>
                <p:txBody>
                  <a:bodyPr wrap="square">
                    <a:spAutoFit/>
                  </a:bodyPr>
                  <a:lstStyle/>
                  <a:p>
                    <a:r>
                      <a:rPr lang="en-US" sz="1600" b="1" dirty="0">
                        <a:latin typeface="TH Sarabun New" panose="020B0500040200020003" pitchFamily="34" charset="-34"/>
                        <a:cs typeface="TH Sarabun New" panose="020B0500040200020003" pitchFamily="34" charset="-34"/>
                      </a:rPr>
                      <a:t>Total exports (excl. gold, Arms &amp; ammunition) </a:t>
                    </a:r>
                  </a:p>
                </p:txBody>
              </p:sp>
            </p:grpSp>
            <p:grpSp>
              <p:nvGrpSpPr>
                <p:cNvPr id="32" name="Group 31">
                  <a:extLst>
                    <a:ext uri="{FF2B5EF4-FFF2-40B4-BE49-F238E27FC236}">
                      <a16:creationId xmlns:a16="http://schemas.microsoft.com/office/drawing/2014/main" id="{364D223D-5374-40EB-AE33-E3FBD993551F}"/>
                    </a:ext>
                  </a:extLst>
                </p:cNvPr>
                <p:cNvGrpSpPr/>
                <p:nvPr/>
              </p:nvGrpSpPr>
              <p:grpSpPr>
                <a:xfrm>
                  <a:off x="7725863" y="1294856"/>
                  <a:ext cx="1373134" cy="195338"/>
                  <a:chOff x="2634670" y="5914102"/>
                  <a:chExt cx="1536298" cy="253114"/>
                </a:xfrm>
              </p:grpSpPr>
              <p:sp>
                <p:nvSpPr>
                  <p:cNvPr id="33" name="Rectangle 32">
                    <a:extLst>
                      <a:ext uri="{FF2B5EF4-FFF2-40B4-BE49-F238E27FC236}">
                        <a16:creationId xmlns:a16="http://schemas.microsoft.com/office/drawing/2014/main" id="{144D37A6-16F1-4CDE-B67B-0E45EB49335D}"/>
                      </a:ext>
                    </a:extLst>
                  </p:cNvPr>
                  <p:cNvSpPr/>
                  <p:nvPr/>
                </p:nvSpPr>
                <p:spPr>
                  <a:xfrm>
                    <a:off x="2634670" y="6005982"/>
                    <a:ext cx="241666" cy="1004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dirty="0">
                      <a:solidFill>
                        <a:schemeClr val="tx1"/>
                      </a:solidFill>
                      <a:latin typeface="TH Sarabun New" panose="020B0500040200020003" pitchFamily="34" charset="-34"/>
                      <a:cs typeface="TH Sarabun New" panose="020B0500040200020003" pitchFamily="34" charset="-34"/>
                    </a:endParaRPr>
                  </a:p>
                </p:txBody>
              </p:sp>
              <p:sp>
                <p:nvSpPr>
                  <p:cNvPr id="34" name="Rectangle 33">
                    <a:extLst>
                      <a:ext uri="{FF2B5EF4-FFF2-40B4-BE49-F238E27FC236}">
                        <a16:creationId xmlns:a16="http://schemas.microsoft.com/office/drawing/2014/main" id="{23F0253F-0824-4894-A543-98CBA2E202C2}"/>
                      </a:ext>
                    </a:extLst>
                  </p:cNvPr>
                  <p:cNvSpPr/>
                  <p:nvPr/>
                </p:nvSpPr>
                <p:spPr>
                  <a:xfrm>
                    <a:off x="2876336" y="5914102"/>
                    <a:ext cx="1294632" cy="253114"/>
                  </a:xfrm>
                  <a:prstGeom prst="rect">
                    <a:avLst/>
                  </a:prstGeom>
                  <a:noFill/>
                  <a:ln>
                    <a:noFill/>
                  </a:ln>
                </p:spPr>
                <p:txBody>
                  <a:bodyPr wrap="square">
                    <a:spAutoFit/>
                  </a:bodyPr>
                  <a:lstStyle/>
                  <a:p>
                    <a:r>
                      <a:rPr lang="en-US" sz="1600" b="1" dirty="0">
                        <a:latin typeface="TH Sarabun New" panose="020B0500040200020003" pitchFamily="34" charset="-34"/>
                        <a:cs typeface="TH Sarabun New" panose="020B0500040200020003" pitchFamily="34" charset="-34"/>
                      </a:rPr>
                      <a:t>Arms &amp; ammunition</a:t>
                    </a:r>
                  </a:p>
                </p:txBody>
              </p:sp>
            </p:grpSp>
          </p:grpSp>
        </p:grpSp>
      </p:grpSp>
    </p:spTree>
    <p:extLst>
      <p:ext uri="{BB962C8B-B14F-4D97-AF65-F5344CB8AC3E}">
        <p14:creationId xmlns:p14="http://schemas.microsoft.com/office/powerpoint/2010/main" val="402145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4A9604-FA02-4AB3-BD85-F235F4124258}"/>
              </a:ext>
            </a:extLst>
          </p:cNvPr>
          <p:cNvSpPr txBox="1"/>
          <p:nvPr/>
        </p:nvSpPr>
        <p:spPr>
          <a:xfrm>
            <a:off x="5839326" y="288758"/>
            <a:ext cx="5967663"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Macroeconomic impact (cont.)</a:t>
            </a:r>
            <a:endParaRPr lang="th-TH" sz="4400" b="1" dirty="0">
              <a:latin typeface="TH Sarabun New" panose="020B0500040200020003" pitchFamily="34" charset="-34"/>
              <a:cs typeface="TH Sarabun New" panose="020B0500040200020003" pitchFamily="34" charset="-34"/>
            </a:endParaRPr>
          </a:p>
        </p:txBody>
      </p:sp>
      <p:sp>
        <p:nvSpPr>
          <p:cNvPr id="5" name="TextBox 4">
            <a:extLst>
              <a:ext uri="{FF2B5EF4-FFF2-40B4-BE49-F238E27FC236}">
                <a16:creationId xmlns:a16="http://schemas.microsoft.com/office/drawing/2014/main" id="{B6F5D1D2-956B-4F64-9028-55BFD83F62A6}"/>
              </a:ext>
            </a:extLst>
          </p:cNvPr>
          <p:cNvSpPr txBox="1"/>
          <p:nvPr/>
        </p:nvSpPr>
        <p:spPr>
          <a:xfrm>
            <a:off x="497305" y="1306263"/>
            <a:ext cx="11309684" cy="2923877"/>
          </a:xfrm>
          <a:prstGeom prst="rect">
            <a:avLst/>
          </a:prstGeom>
          <a:noFill/>
        </p:spPr>
        <p:txBody>
          <a:bodyPr wrap="square" rtlCol="0">
            <a:spAutoFit/>
          </a:bodyPr>
          <a:lstStyle/>
          <a:p>
            <a:pPr marL="225425" indent="-225425">
              <a:buFont typeface="Arial" panose="020B0604020202020204" pitchFamily="34" charset="0"/>
              <a:buChar char="•"/>
            </a:pPr>
            <a:r>
              <a:rPr lang="en-US" sz="24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Employment &amp; Unemployment rate</a:t>
            </a:r>
          </a:p>
          <a:p>
            <a:pPr marL="688975" lvl="1" indent="-231775">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Employment has dropped by over 1 million in April.</a:t>
            </a:r>
          </a:p>
          <a:p>
            <a:pPr marL="688975" lvl="1" indent="-231775">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Unemployment rate increased from an average of 0.8% during 2014-18 to 1.7% in April 2020 in all sectors, especially in construction.</a:t>
            </a:r>
          </a:p>
          <a:p>
            <a:pPr marL="688975" lvl="1" indent="-231775">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Unemployment may be 3-5 million in September. (KKP research)</a:t>
            </a:r>
          </a:p>
          <a:p>
            <a:pPr marL="688975" lvl="1" indent="-231775">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Number of unemployment benefit claims from the social security schemes rose rapidly since April, reaching over 1.37 million under Article 33 and 0.9 million under Article 75 in the first half of the year.</a:t>
            </a:r>
          </a:p>
          <a:p>
            <a:pPr marL="914400" lvl="1" indent="-457200">
              <a:buFont typeface="Arial" panose="020B0604020202020204" pitchFamily="34" charset="0"/>
              <a:buChar char="•"/>
            </a:pPr>
            <a:endParaRPr lang="en-US" sz="2000" dirty="0">
              <a:latin typeface="TH Sarabun New" panose="020B0500040200020003" pitchFamily="34" charset="-34"/>
              <a:cs typeface="TH Sarabun New" panose="020B0500040200020003" pitchFamily="34" charset="-34"/>
            </a:endParaRPr>
          </a:p>
          <a:p>
            <a:pPr marL="914400" lvl="1" indent="-457200">
              <a:buFont typeface="Arial" panose="020B0604020202020204" pitchFamily="34" charset="0"/>
              <a:buChar char="•"/>
            </a:pPr>
            <a:endParaRPr lang="th-TH" sz="2000" dirty="0">
              <a:latin typeface="TH Sarabun New" panose="020B0500040200020003" pitchFamily="34" charset="-34"/>
              <a:cs typeface="TH Sarabun New" panose="020B0500040200020003" pitchFamily="34" charset="-34"/>
            </a:endParaRPr>
          </a:p>
        </p:txBody>
      </p:sp>
      <p:grpSp>
        <p:nvGrpSpPr>
          <p:cNvPr id="6" name="Group 5">
            <a:extLst>
              <a:ext uri="{FF2B5EF4-FFF2-40B4-BE49-F238E27FC236}">
                <a16:creationId xmlns:a16="http://schemas.microsoft.com/office/drawing/2014/main" id="{F6E15C1B-AEB4-42D0-A071-0F9800F2002F}"/>
              </a:ext>
            </a:extLst>
          </p:cNvPr>
          <p:cNvGrpSpPr/>
          <p:nvPr/>
        </p:nvGrpSpPr>
        <p:grpSpPr>
          <a:xfrm>
            <a:off x="1145898" y="3696157"/>
            <a:ext cx="4608106" cy="2558201"/>
            <a:chOff x="-36106" y="4041068"/>
            <a:chExt cx="4608106" cy="2558201"/>
          </a:xfrm>
        </p:grpSpPr>
        <p:sp>
          <p:nvSpPr>
            <p:cNvPr id="7" name="Rectangle 6">
              <a:extLst>
                <a:ext uri="{FF2B5EF4-FFF2-40B4-BE49-F238E27FC236}">
                  <a16:creationId xmlns:a16="http://schemas.microsoft.com/office/drawing/2014/main" id="{3A023710-EA83-4BFE-B4C2-E51501BA7008}"/>
                </a:ext>
              </a:extLst>
            </p:cNvPr>
            <p:cNvSpPr/>
            <p:nvPr/>
          </p:nvSpPr>
          <p:spPr>
            <a:xfrm>
              <a:off x="323759" y="4041068"/>
              <a:ext cx="4048568" cy="353943"/>
            </a:xfrm>
            <a:prstGeom prst="rect">
              <a:avLst/>
            </a:prstGeom>
          </p:spPr>
          <p:txBody>
            <a:bodyPr wrap="square">
              <a:spAutoFit/>
            </a:bodyPr>
            <a:lstStyle/>
            <a:p>
              <a:pPr algn="ctr">
                <a:lnSpc>
                  <a:spcPct val="80000"/>
                </a:lnSpc>
              </a:pPr>
              <a:r>
                <a:rPr lang="en-US" sz="2000" b="1" dirty="0">
                  <a:latin typeface="TH Sarabun New" panose="020B0500040200020003" pitchFamily="34" charset="-34"/>
                  <a:cs typeface="TH Sarabun New" panose="020B0500040200020003" pitchFamily="34" charset="-34"/>
                </a:rPr>
                <a:t>Unemployment rate (%)</a:t>
              </a:r>
            </a:p>
          </p:txBody>
        </p:sp>
        <p:graphicFrame>
          <p:nvGraphicFramePr>
            <p:cNvPr id="8" name="Chart 7">
              <a:extLst>
                <a:ext uri="{FF2B5EF4-FFF2-40B4-BE49-F238E27FC236}">
                  <a16:creationId xmlns:a16="http://schemas.microsoft.com/office/drawing/2014/main" id="{F20B5B7B-4E13-46D1-985D-347759645C54}"/>
                </a:ext>
              </a:extLst>
            </p:cNvPr>
            <p:cNvGraphicFramePr/>
            <p:nvPr/>
          </p:nvGraphicFramePr>
          <p:xfrm>
            <a:off x="180276" y="4250867"/>
            <a:ext cx="4391724" cy="234840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82A03055-D05A-4143-825A-E6FDAC36ADDD}"/>
                </a:ext>
              </a:extLst>
            </p:cNvPr>
            <p:cNvSpPr/>
            <p:nvPr/>
          </p:nvSpPr>
          <p:spPr>
            <a:xfrm rot="16200000">
              <a:off x="-181338" y="5266102"/>
              <a:ext cx="598241" cy="307777"/>
            </a:xfrm>
            <a:prstGeom prst="rect">
              <a:avLst/>
            </a:prstGeom>
          </p:spPr>
          <p:txBody>
            <a:bodyPr wrap="none">
              <a:spAutoFit/>
            </a:bodyPr>
            <a:lstStyle/>
            <a:p>
              <a:r>
                <a:rPr lang="en-US" sz="1400" dirty="0">
                  <a:latin typeface="TH Sarabun New" panose="020B0500040200020003" pitchFamily="34" charset="-34"/>
                  <a:cs typeface="TH Sarabun New" panose="020B0500040200020003" pitchFamily="34" charset="-34"/>
                </a:rPr>
                <a:t>Percent</a:t>
              </a:r>
              <a:endParaRPr lang="th-TH" sz="1400" dirty="0">
                <a:latin typeface="TH Sarabun New" panose="020B0500040200020003" pitchFamily="34" charset="-34"/>
                <a:cs typeface="TH Sarabun New" panose="020B0500040200020003" pitchFamily="34" charset="-34"/>
              </a:endParaRPr>
            </a:p>
          </p:txBody>
        </p:sp>
      </p:grpSp>
      <p:grpSp>
        <p:nvGrpSpPr>
          <p:cNvPr id="15" name="Group 14">
            <a:extLst>
              <a:ext uri="{FF2B5EF4-FFF2-40B4-BE49-F238E27FC236}">
                <a16:creationId xmlns:a16="http://schemas.microsoft.com/office/drawing/2014/main" id="{DDA3B0BB-6CAC-4A7C-8EDE-26F5344A9C5B}"/>
              </a:ext>
            </a:extLst>
          </p:cNvPr>
          <p:cNvGrpSpPr/>
          <p:nvPr/>
        </p:nvGrpSpPr>
        <p:grpSpPr>
          <a:xfrm>
            <a:off x="6562789" y="3696157"/>
            <a:ext cx="4571165" cy="2547380"/>
            <a:chOff x="4554944" y="4041068"/>
            <a:chExt cx="4571165" cy="2547380"/>
          </a:xfrm>
        </p:grpSpPr>
        <p:sp>
          <p:nvSpPr>
            <p:cNvPr id="3" name="Rectangle 2">
              <a:extLst>
                <a:ext uri="{FF2B5EF4-FFF2-40B4-BE49-F238E27FC236}">
                  <a16:creationId xmlns:a16="http://schemas.microsoft.com/office/drawing/2014/main" id="{8975C039-EFFE-476E-ADFF-392BA20850CE}"/>
                </a:ext>
              </a:extLst>
            </p:cNvPr>
            <p:cNvSpPr/>
            <p:nvPr/>
          </p:nvSpPr>
          <p:spPr>
            <a:xfrm>
              <a:off x="4912186" y="4041068"/>
              <a:ext cx="4048568" cy="600164"/>
            </a:xfrm>
            <a:prstGeom prst="rect">
              <a:avLst/>
            </a:prstGeom>
          </p:spPr>
          <p:txBody>
            <a:bodyPr wrap="square">
              <a:spAutoFit/>
            </a:bodyPr>
            <a:lstStyle/>
            <a:p>
              <a:pPr algn="ctr">
                <a:lnSpc>
                  <a:spcPct val="80000"/>
                </a:lnSpc>
              </a:pPr>
              <a:r>
                <a:rPr lang="en-GB" sz="2000" b="1" dirty="0">
                  <a:latin typeface="TH Sarabun New" panose="020B0500040200020003" pitchFamily="34" charset="-34"/>
                  <a:cs typeface="TH Sarabun New" panose="020B0500040200020003" pitchFamily="34" charset="-34"/>
                </a:rPr>
                <a:t>Unemployment benefit claims </a:t>
              </a:r>
              <a:br>
                <a:rPr lang="en-GB" sz="2000" b="1" dirty="0">
                  <a:latin typeface="TH Sarabun New" panose="020B0500040200020003" pitchFamily="34" charset="-34"/>
                  <a:cs typeface="TH Sarabun New" panose="020B0500040200020003" pitchFamily="34" charset="-34"/>
                </a:rPr>
              </a:br>
              <a:r>
                <a:rPr lang="en-GB" sz="2000" b="1" dirty="0">
                  <a:latin typeface="TH Sarabun New" panose="020B0500040200020003" pitchFamily="34" charset="-34"/>
                  <a:cs typeface="TH Sarabun New" panose="020B0500040200020003" pitchFamily="34" charset="-34"/>
                </a:rPr>
                <a:t>under social security scheme Article 33 </a:t>
              </a:r>
            </a:p>
          </p:txBody>
        </p:sp>
        <p:graphicFrame>
          <p:nvGraphicFramePr>
            <p:cNvPr id="12" name="Chart 11">
              <a:extLst>
                <a:ext uri="{FF2B5EF4-FFF2-40B4-BE49-F238E27FC236}">
                  <a16:creationId xmlns:a16="http://schemas.microsoft.com/office/drawing/2014/main" id="{26C12A9A-41BA-4B82-A769-171B07099143}"/>
                </a:ext>
              </a:extLst>
            </p:cNvPr>
            <p:cNvGraphicFramePr/>
            <p:nvPr/>
          </p:nvGraphicFramePr>
          <p:xfrm>
            <a:off x="4734109" y="4590448"/>
            <a:ext cx="4392000" cy="1998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F0AA6103-541C-49FB-871F-1D38E11EFDAB}"/>
                </a:ext>
              </a:extLst>
            </p:cNvPr>
            <p:cNvSpPr/>
            <p:nvPr/>
          </p:nvSpPr>
          <p:spPr>
            <a:xfrm rot="16200000">
              <a:off x="4117164" y="5266102"/>
              <a:ext cx="1183337" cy="307777"/>
            </a:xfrm>
            <a:prstGeom prst="rect">
              <a:avLst/>
            </a:prstGeom>
          </p:spPr>
          <p:txBody>
            <a:bodyPr wrap="none">
              <a:spAutoFit/>
            </a:bodyPr>
            <a:lstStyle/>
            <a:p>
              <a:r>
                <a:rPr lang="en-US" sz="1400" dirty="0">
                  <a:latin typeface="TH Sarabun New" panose="020B0500040200020003" pitchFamily="34" charset="-34"/>
                  <a:cs typeface="TH Sarabun New" panose="020B0500040200020003" pitchFamily="34" charset="-34"/>
                </a:rPr>
                <a:t>Thousand persons</a:t>
              </a:r>
              <a:endParaRPr lang="th-TH" sz="1400" dirty="0">
                <a:latin typeface="TH Sarabun New" panose="020B0500040200020003" pitchFamily="34" charset="-34"/>
                <a:cs typeface="TH Sarabun New" panose="020B0500040200020003" pitchFamily="34" charset="-34"/>
              </a:endParaRPr>
            </a:p>
          </p:txBody>
        </p:sp>
      </p:grpSp>
      <p:sp>
        <p:nvSpPr>
          <p:cNvPr id="17" name="TextBox 16">
            <a:extLst>
              <a:ext uri="{FF2B5EF4-FFF2-40B4-BE49-F238E27FC236}">
                <a16:creationId xmlns:a16="http://schemas.microsoft.com/office/drawing/2014/main" id="{7C8AF10C-16F4-42BD-8B05-939B1B5CF56A}"/>
              </a:ext>
            </a:extLst>
          </p:cNvPr>
          <p:cNvSpPr txBox="1"/>
          <p:nvPr/>
        </p:nvSpPr>
        <p:spPr>
          <a:xfrm>
            <a:off x="1161286" y="6314348"/>
            <a:ext cx="4314001" cy="307777"/>
          </a:xfrm>
          <a:prstGeom prst="rect">
            <a:avLst/>
          </a:prstGeom>
          <a:noFill/>
        </p:spPr>
        <p:txBody>
          <a:bodyPr wrap="none" rtlCol="0">
            <a:spAutoFit/>
          </a:bodyPr>
          <a:lstStyle/>
          <a:p>
            <a:pPr lvl="0" algn="ctr" eaLnBrk="0" fontAlgn="base" hangingPunct="0">
              <a:spcBef>
                <a:spcPct val="0"/>
              </a:spcBef>
              <a:spcAft>
                <a:spcPct val="0"/>
              </a:spcAft>
            </a:pPr>
            <a:r>
              <a:rPr lang="en-US" sz="1400" i="1" dirty="0">
                <a:solidFill>
                  <a:prstClr val="black"/>
                </a:solidFill>
                <a:latin typeface="TH Sarabun New" panose="020B0500040200020003" pitchFamily="34" charset="-34"/>
                <a:ea typeface="Calibri" pitchFamily="34" charset="0"/>
                <a:cs typeface="TH Sarabun New" panose="020B0500040200020003" pitchFamily="34" charset="-34"/>
              </a:rPr>
              <a:t>Source: Labor Force Survey and Social Security Office </a:t>
            </a:r>
            <a:r>
              <a:rPr lang="en-US" sz="1400" i="1" kern="0" dirty="0">
                <a:solidFill>
                  <a:prstClr val="black"/>
                </a:solidFill>
                <a:latin typeface="TH Sarabun New" panose="020B0500040200020003" pitchFamily="34" charset="-34"/>
                <a:cs typeface="TH Sarabun New" panose="020B0500040200020003" pitchFamily="34" charset="-34"/>
              </a:rPr>
              <a:t>with TDRI calculation</a:t>
            </a:r>
            <a:endParaRPr lang="en-US" sz="800" i="1" dirty="0">
              <a:solidFill>
                <a:prstClr val="black"/>
              </a:solidFill>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20180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13C82-DEEA-41A1-8951-CE323D25470D}"/>
              </a:ext>
            </a:extLst>
          </p:cNvPr>
          <p:cNvSpPr txBox="1"/>
          <p:nvPr/>
        </p:nvSpPr>
        <p:spPr>
          <a:xfrm>
            <a:off x="0" y="2514600"/>
            <a:ext cx="12192000" cy="1828800"/>
          </a:xfrm>
          <a:prstGeom prst="rect">
            <a:avLst/>
          </a:prstGeom>
          <a:solidFill>
            <a:srgbClr val="7AB6DB"/>
          </a:solidFill>
        </p:spPr>
        <p:txBody>
          <a:bodyPr wrap="square" rtlCol="0" anchor="ctr">
            <a:spAutoFit/>
          </a:bodyPr>
          <a:lstStyle/>
          <a:p>
            <a:pPr algn="ctr"/>
            <a:r>
              <a:rPr lang="en-US" sz="6000"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III. Impact on Thai Agriculture</a:t>
            </a:r>
          </a:p>
        </p:txBody>
      </p:sp>
    </p:spTree>
    <p:extLst>
      <p:ext uri="{BB962C8B-B14F-4D97-AF65-F5344CB8AC3E}">
        <p14:creationId xmlns:p14="http://schemas.microsoft.com/office/powerpoint/2010/main" val="327310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7EDAEB-46F2-42F0-B06A-E985CE3F65C2}"/>
              </a:ext>
            </a:extLst>
          </p:cNvPr>
          <p:cNvSpPr txBox="1"/>
          <p:nvPr/>
        </p:nvSpPr>
        <p:spPr>
          <a:xfrm>
            <a:off x="5359791" y="281355"/>
            <a:ext cx="6414867"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Key messages</a:t>
            </a:r>
            <a:endParaRPr lang="th-TH" sz="4400" b="1" dirty="0">
              <a:latin typeface="TH Sarabun New" panose="020B0500040200020003" pitchFamily="34" charset="-34"/>
              <a:cs typeface="TH Sarabun New" panose="020B0500040200020003" pitchFamily="34" charset="-34"/>
            </a:endParaRPr>
          </a:p>
        </p:txBody>
      </p:sp>
      <p:sp>
        <p:nvSpPr>
          <p:cNvPr id="6" name="TextBox 5">
            <a:extLst>
              <a:ext uri="{FF2B5EF4-FFF2-40B4-BE49-F238E27FC236}">
                <a16:creationId xmlns:a16="http://schemas.microsoft.com/office/drawing/2014/main" id="{28F77C98-97F8-4CE5-B6DB-C2277DBE321E}"/>
              </a:ext>
            </a:extLst>
          </p:cNvPr>
          <p:cNvSpPr txBox="1"/>
          <p:nvPr/>
        </p:nvSpPr>
        <p:spPr>
          <a:xfrm>
            <a:off x="248920" y="962276"/>
            <a:ext cx="11694160" cy="6063198"/>
          </a:xfrm>
          <a:prstGeom prst="rect">
            <a:avLst/>
          </a:prstGeom>
          <a:solidFill>
            <a:schemeClr val="accent1">
              <a:lumMod val="20000"/>
              <a:lumOff val="80000"/>
            </a:schemeClr>
          </a:solidFill>
        </p:spPr>
        <p:txBody>
          <a:bodyPr wrap="square" rtlCol="0">
            <a:spAutoFit/>
          </a:bodyPr>
          <a:lstStyle/>
          <a:p>
            <a:pPr marL="233363" indent="-233363">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Macro impact of Covid-19</a:t>
            </a:r>
          </a:p>
          <a:p>
            <a:pPr marL="690563" lvl="1" indent="-233363">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Thailand has been praised as one of the top countries that successfully contained the Covid-19 pandemic, yet the successful health policy has come with a high economic cost.</a:t>
            </a:r>
          </a:p>
          <a:p>
            <a:pPr marL="233363" indent="-233363">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Impact on agriculture</a:t>
            </a:r>
          </a:p>
          <a:p>
            <a:pPr marL="690563" lvl="1" indent="-233363">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The “direct impact” on agriculture GDP was relatively mild, comparing to that of the top three most affected sectors, which have high linkage with the tourist industry, i.e. (1) accommodation &amp; food service, (2) art entertainment &amp; recreation, and (3) transport &amp; storage, </a:t>
            </a:r>
          </a:p>
          <a:p>
            <a:pPr marL="690563" lvl="1" indent="-233363">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Two main channels of direct impacts are:</a:t>
            </a:r>
          </a:p>
          <a:p>
            <a:pPr lvl="2" indent="-233363">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Supply chain and logistics disruption both in international trade and domestic trade during the period of lockdown &amp; curfews</a:t>
            </a:r>
          </a:p>
          <a:p>
            <a:pPr lvl="2" indent="-233363">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Reduction in demand by both foreign tourists and Thais, caused by a ban on international travel, business lockdown, and WFH measures </a:t>
            </a:r>
          </a:p>
          <a:p>
            <a:pPr marL="690563" lvl="1" indent="-233363">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Yet “indirect impact” on agricultural households is more serious than direct impact, caused by reverse migration</a:t>
            </a:r>
          </a:p>
          <a:p>
            <a:pPr lvl="2" indent="-223838">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Farm households lost large sum of income from non-agricultural sector, which accounted for 65%-74% of their household income.</a:t>
            </a:r>
          </a:p>
          <a:p>
            <a:pPr lvl="2" indent="-223838">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 Laid-off workers in the non-</a:t>
            </a:r>
            <a:r>
              <a:rPr lang="en-US" sz="2000" b="1" dirty="0" err="1">
                <a:latin typeface="TH Sarabun New" panose="020B0500040200020003" pitchFamily="34" charset="-34"/>
                <a:cs typeface="TH Sarabun New" panose="020B0500040200020003" pitchFamily="34" charset="-34"/>
              </a:rPr>
              <a:t>agri</a:t>
            </a:r>
            <a:r>
              <a:rPr lang="en-US" sz="2000" b="1" dirty="0">
                <a:latin typeface="TH Sarabun New" panose="020B0500040200020003" pitchFamily="34" charset="-34"/>
                <a:cs typeface="TH Sarabun New" panose="020B0500040200020003" pitchFamily="34" charset="-34"/>
              </a:rPr>
              <a:t> sector, who came back to their farm families, must survive on agricultural income of 26%-35%</a:t>
            </a:r>
          </a:p>
          <a:p>
            <a:pPr lvl="2" indent="-223838">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Many farm households, particularly the poor,  have become highly vulnerable </a:t>
            </a:r>
          </a:p>
        </p:txBody>
      </p:sp>
    </p:spTree>
    <p:extLst>
      <p:ext uri="{BB962C8B-B14F-4D97-AF65-F5344CB8AC3E}">
        <p14:creationId xmlns:p14="http://schemas.microsoft.com/office/powerpoint/2010/main" val="616218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77EFB6-3EF8-46CF-86BA-636E0678F97D}"/>
              </a:ext>
            </a:extLst>
          </p:cNvPr>
          <p:cNvSpPr txBox="1"/>
          <p:nvPr/>
        </p:nvSpPr>
        <p:spPr>
          <a:xfrm>
            <a:off x="4328160" y="264160"/>
            <a:ext cx="7457440"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Impact on Thai Agriculture</a:t>
            </a:r>
            <a:endParaRPr lang="th-TH" sz="4400" b="1" dirty="0">
              <a:latin typeface="TH Sarabun New" panose="020B0500040200020003" pitchFamily="34" charset="-34"/>
              <a:cs typeface="TH Sarabun New" panose="020B0500040200020003" pitchFamily="34" charset="-34"/>
            </a:endParaRPr>
          </a:p>
        </p:txBody>
      </p:sp>
      <p:sp>
        <p:nvSpPr>
          <p:cNvPr id="5" name="Arrow: Pentagon 4">
            <a:extLst>
              <a:ext uri="{FF2B5EF4-FFF2-40B4-BE49-F238E27FC236}">
                <a16:creationId xmlns:a16="http://schemas.microsoft.com/office/drawing/2014/main" id="{CC90425E-4E32-480A-9C02-B0B1D3E3A898}"/>
              </a:ext>
            </a:extLst>
          </p:cNvPr>
          <p:cNvSpPr/>
          <p:nvPr/>
        </p:nvSpPr>
        <p:spPr>
          <a:xfrm>
            <a:off x="0" y="1407449"/>
            <a:ext cx="1960880" cy="556357"/>
          </a:xfrm>
          <a:prstGeom prst="homePlate">
            <a:avLst/>
          </a:prstGeom>
          <a:solidFill>
            <a:srgbClr val="7A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H Sarabun New" panose="020B0500040200020003" pitchFamily="34" charset="-34"/>
                <a:cs typeface="TH Sarabun New" panose="020B0500040200020003" pitchFamily="34" charset="-34"/>
              </a:rPr>
              <a:t>Direct impact</a:t>
            </a:r>
            <a:endParaRPr lang="th-TH" b="1" dirty="0">
              <a:latin typeface="TH Sarabun New" panose="020B0500040200020003" pitchFamily="34" charset="-34"/>
              <a:cs typeface="TH Sarabun New" panose="020B0500040200020003" pitchFamily="34" charset="-34"/>
            </a:endParaRPr>
          </a:p>
        </p:txBody>
      </p:sp>
      <p:sp>
        <p:nvSpPr>
          <p:cNvPr id="6" name="TextBox 5">
            <a:extLst>
              <a:ext uri="{FF2B5EF4-FFF2-40B4-BE49-F238E27FC236}">
                <a16:creationId xmlns:a16="http://schemas.microsoft.com/office/drawing/2014/main" id="{C13AFD63-23DC-4711-998A-3F9EAAA96CC4}"/>
              </a:ext>
            </a:extLst>
          </p:cNvPr>
          <p:cNvSpPr txBox="1"/>
          <p:nvPr/>
        </p:nvSpPr>
        <p:spPr>
          <a:xfrm>
            <a:off x="133353" y="1963806"/>
            <a:ext cx="3092849" cy="4478149"/>
          </a:xfrm>
          <a:prstGeom prst="rect">
            <a:avLst/>
          </a:prstGeom>
          <a:noFill/>
        </p:spPr>
        <p:txBody>
          <a:bodyPr wrap="square" rtlCol="0">
            <a:spAutoFit/>
          </a:bodyPr>
          <a:lstStyle/>
          <a:p>
            <a:pPr marL="174625" indent="-174625">
              <a:spcBef>
                <a:spcPts val="600"/>
              </a:spcBef>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The direct impact on agriculture GDP was relatively mild, comparing to that on the top three most affected sectors, which are related to the tourist industry</a:t>
            </a:r>
          </a:p>
          <a:p>
            <a:pPr marL="174625" indent="-174625">
              <a:spcBef>
                <a:spcPts val="600"/>
              </a:spcBef>
              <a:buFont typeface="Arial" panose="020B0604020202020204" pitchFamily="34" charset="0"/>
              <a:buChar char="•"/>
            </a:pPr>
            <a:r>
              <a:rPr lang="en-US" sz="2000" b="1" dirty="0">
                <a:latin typeface="TH Sarabun New" panose="020B0500040200020003" pitchFamily="34" charset="-34"/>
                <a:cs typeface="TH Sarabun New" panose="020B0500040200020003" pitchFamily="34" charset="-34"/>
              </a:rPr>
              <a:t>Incomes of agriculture households have also declined with the fall in production from drought, while incomes from non-farm activities (60% of their total incomes) &amp; remittances have also declined due to COVID-19.</a:t>
            </a:r>
          </a:p>
        </p:txBody>
      </p:sp>
      <p:grpSp>
        <p:nvGrpSpPr>
          <p:cNvPr id="13" name="Group 12">
            <a:extLst>
              <a:ext uri="{FF2B5EF4-FFF2-40B4-BE49-F238E27FC236}">
                <a16:creationId xmlns:a16="http://schemas.microsoft.com/office/drawing/2014/main" id="{1A32140D-9DF8-4290-9BB2-CBA200CABD4D}"/>
              </a:ext>
            </a:extLst>
          </p:cNvPr>
          <p:cNvGrpSpPr/>
          <p:nvPr/>
        </p:nvGrpSpPr>
        <p:grpSpPr>
          <a:xfrm>
            <a:off x="3526556" y="1685627"/>
            <a:ext cx="8139469" cy="4865379"/>
            <a:chOff x="3526556" y="1685627"/>
            <a:chExt cx="8139469" cy="4865379"/>
          </a:xfrm>
        </p:grpSpPr>
        <p:grpSp>
          <p:nvGrpSpPr>
            <p:cNvPr id="15" name="Group 14">
              <a:extLst>
                <a:ext uri="{FF2B5EF4-FFF2-40B4-BE49-F238E27FC236}">
                  <a16:creationId xmlns:a16="http://schemas.microsoft.com/office/drawing/2014/main" id="{38CE4D89-F762-408C-AACD-3528048863C0}"/>
                </a:ext>
              </a:extLst>
            </p:cNvPr>
            <p:cNvGrpSpPr/>
            <p:nvPr/>
          </p:nvGrpSpPr>
          <p:grpSpPr>
            <a:xfrm>
              <a:off x="3526556" y="1685627"/>
              <a:ext cx="8139469" cy="4865379"/>
              <a:chOff x="8851" y="1234195"/>
              <a:chExt cx="6668396" cy="3751125"/>
            </a:xfrm>
          </p:grpSpPr>
          <p:graphicFrame>
            <p:nvGraphicFramePr>
              <p:cNvPr id="16" name="Chart 15">
                <a:extLst>
                  <a:ext uri="{FF2B5EF4-FFF2-40B4-BE49-F238E27FC236}">
                    <a16:creationId xmlns:a16="http://schemas.microsoft.com/office/drawing/2014/main" id="{804F35B7-FEC6-4FB9-9C8A-BF805644305C}"/>
                  </a:ext>
                </a:extLst>
              </p:cNvPr>
              <p:cNvGraphicFramePr>
                <a:graphicFrameLocks/>
              </p:cNvGraphicFramePr>
              <p:nvPr/>
            </p:nvGraphicFramePr>
            <p:xfrm>
              <a:off x="8851" y="1234195"/>
              <a:ext cx="6668396" cy="3751125"/>
            </p:xfrm>
            <a:graphic>
              <a:graphicData uri="http://schemas.openxmlformats.org/drawingml/2006/chart">
                <c:chart xmlns:c="http://schemas.openxmlformats.org/drawingml/2006/chart" xmlns:r="http://schemas.openxmlformats.org/officeDocument/2006/relationships" r:id="rId2"/>
              </a:graphicData>
            </a:graphic>
          </p:graphicFrame>
          <p:pic>
            <p:nvPicPr>
              <p:cNvPr id="17" name="Graphic 16" descr="Badge">
                <a:extLst>
                  <a:ext uri="{FF2B5EF4-FFF2-40B4-BE49-F238E27FC236}">
                    <a16:creationId xmlns:a16="http://schemas.microsoft.com/office/drawing/2014/main" id="{C509E79D-BDCA-4C8A-AE67-E2C411E348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2618" y="4381552"/>
                <a:ext cx="237754" cy="237754"/>
              </a:xfrm>
              <a:prstGeom prst="rect">
                <a:avLst/>
              </a:prstGeom>
            </p:spPr>
          </p:pic>
          <p:pic>
            <p:nvPicPr>
              <p:cNvPr id="18" name="Graphic 17" descr="Badge 3">
                <a:extLst>
                  <a:ext uri="{FF2B5EF4-FFF2-40B4-BE49-F238E27FC236}">
                    <a16:creationId xmlns:a16="http://schemas.microsoft.com/office/drawing/2014/main" id="{585021FA-7AAE-4A7D-8351-833C81A2BE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5754" y="4015537"/>
                <a:ext cx="237754" cy="237754"/>
              </a:xfrm>
              <a:prstGeom prst="rect">
                <a:avLst/>
              </a:prstGeom>
            </p:spPr>
          </p:pic>
          <p:pic>
            <p:nvPicPr>
              <p:cNvPr id="19" name="Graphic 18" descr="Badge 1">
                <a:extLst>
                  <a:ext uri="{FF2B5EF4-FFF2-40B4-BE49-F238E27FC236}">
                    <a16:creationId xmlns:a16="http://schemas.microsoft.com/office/drawing/2014/main" id="{6CBF96E1-8D0A-4D24-9605-6DC193B20F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5753" y="4381552"/>
                <a:ext cx="237754" cy="237754"/>
              </a:xfrm>
              <a:prstGeom prst="rect">
                <a:avLst/>
              </a:prstGeom>
            </p:spPr>
          </p:pic>
          <p:grpSp>
            <p:nvGrpSpPr>
              <p:cNvPr id="20" name="Group 19">
                <a:extLst>
                  <a:ext uri="{FF2B5EF4-FFF2-40B4-BE49-F238E27FC236}">
                    <a16:creationId xmlns:a16="http://schemas.microsoft.com/office/drawing/2014/main" id="{FDF086F5-FADD-4067-A8E3-873D86EBD907}"/>
                  </a:ext>
                </a:extLst>
              </p:cNvPr>
              <p:cNvGrpSpPr/>
              <p:nvPr/>
            </p:nvGrpSpPr>
            <p:grpSpPr>
              <a:xfrm>
                <a:off x="407975" y="3863496"/>
                <a:ext cx="328749" cy="238380"/>
                <a:chOff x="2572761" y="4642789"/>
                <a:chExt cx="328749" cy="238380"/>
              </a:xfrm>
            </p:grpSpPr>
            <p:sp>
              <p:nvSpPr>
                <p:cNvPr id="21" name="Oval 20">
                  <a:extLst>
                    <a:ext uri="{FF2B5EF4-FFF2-40B4-BE49-F238E27FC236}">
                      <a16:creationId xmlns:a16="http://schemas.microsoft.com/office/drawing/2014/main" id="{8E58C96C-0165-4E6A-A194-5BC682788B11}"/>
                    </a:ext>
                  </a:extLst>
                </p:cNvPr>
                <p:cNvSpPr/>
                <p:nvPr/>
              </p:nvSpPr>
              <p:spPr>
                <a:xfrm>
                  <a:off x="2581086" y="4642789"/>
                  <a:ext cx="237754" cy="23775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2" name="TextBox 21">
                  <a:extLst>
                    <a:ext uri="{FF2B5EF4-FFF2-40B4-BE49-F238E27FC236}">
                      <a16:creationId xmlns:a16="http://schemas.microsoft.com/office/drawing/2014/main" id="{B37A475C-B4F3-41D7-9227-C1B82E9405F4}"/>
                    </a:ext>
                  </a:extLst>
                </p:cNvPr>
                <p:cNvSpPr txBox="1"/>
                <p:nvPr/>
              </p:nvSpPr>
              <p:spPr>
                <a:xfrm>
                  <a:off x="2572761" y="4667607"/>
                  <a:ext cx="328749" cy="213562"/>
                </a:xfrm>
                <a:prstGeom prst="rect">
                  <a:avLst/>
                </a:prstGeom>
                <a:noFill/>
              </p:spPr>
              <p:txBody>
                <a:bodyPr wrap="square" rtlCol="0">
                  <a:spAutoFit/>
                </a:bodyPr>
                <a:lstStyle/>
                <a:p>
                  <a:r>
                    <a:rPr lang="en-US" sz="1200" b="1" dirty="0">
                      <a:solidFill>
                        <a:schemeClr val="bg1"/>
                      </a:solidFill>
                      <a:latin typeface="TH Sarabun New" panose="020B0500040200020003" pitchFamily="34" charset="-34"/>
                      <a:cs typeface="TH Sarabun New" panose="020B0500040200020003" pitchFamily="34" charset="-34"/>
                    </a:rPr>
                    <a:t>15</a:t>
                  </a:r>
                  <a:endParaRPr lang="th-TH" sz="1200" b="1" dirty="0">
                    <a:solidFill>
                      <a:schemeClr val="bg1"/>
                    </a:solidFill>
                    <a:latin typeface="TH Sarabun New" panose="020B0500040200020003" pitchFamily="34" charset="-34"/>
                    <a:cs typeface="TH Sarabun New" panose="020B0500040200020003" pitchFamily="34" charset="-34"/>
                  </a:endParaRPr>
                </a:p>
              </p:txBody>
            </p:sp>
          </p:grpSp>
        </p:grpSp>
        <p:cxnSp>
          <p:nvCxnSpPr>
            <p:cNvPr id="4" name="Straight Connector 3">
              <a:extLst>
                <a:ext uri="{FF2B5EF4-FFF2-40B4-BE49-F238E27FC236}">
                  <a16:creationId xmlns:a16="http://schemas.microsoft.com/office/drawing/2014/main" id="{C43284F9-C507-41EE-BCAE-673183863310}"/>
                </a:ext>
              </a:extLst>
            </p:cNvPr>
            <p:cNvCxnSpPr/>
            <p:nvPr/>
          </p:nvCxnSpPr>
          <p:spPr>
            <a:xfrm flipV="1">
              <a:off x="4345700" y="4736758"/>
              <a:ext cx="353948" cy="35919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88685910-9D1E-4776-B9D8-A26B750C3DAA}"/>
                </a:ext>
              </a:extLst>
            </p:cNvPr>
            <p:cNvCxnSpPr>
              <a:cxnSpLocks/>
            </p:cNvCxnSpPr>
            <p:nvPr/>
          </p:nvCxnSpPr>
          <p:spPr>
            <a:xfrm flipV="1">
              <a:off x="6923617" y="4736758"/>
              <a:ext cx="696690" cy="69297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85BD6EEB-DAF1-4153-A1A3-00D2E91801D7}"/>
                </a:ext>
              </a:extLst>
            </p:cNvPr>
            <p:cNvCxnSpPr/>
            <p:nvPr/>
          </p:nvCxnSpPr>
          <p:spPr>
            <a:xfrm flipV="1">
              <a:off x="6923617" y="4736758"/>
              <a:ext cx="1024629" cy="103113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788A2E36-39D1-4D42-A2D7-51F7EC77B0DD}"/>
                </a:ext>
              </a:extLst>
            </p:cNvPr>
            <p:cNvCxnSpPr>
              <a:cxnSpLocks/>
            </p:cNvCxnSpPr>
            <p:nvPr/>
          </p:nvCxnSpPr>
          <p:spPr>
            <a:xfrm flipV="1">
              <a:off x="9802184" y="4736758"/>
              <a:ext cx="1072142" cy="107196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707758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EFD839-6447-471A-B144-6E6A2B867F7F}"/>
              </a:ext>
            </a:extLst>
          </p:cNvPr>
          <p:cNvSpPr>
            <a:spLocks noGrp="1"/>
          </p:cNvSpPr>
          <p:nvPr>
            <p:ph type="sldNum" sz="quarter" idx="12"/>
          </p:nvPr>
        </p:nvSpPr>
        <p:spPr/>
        <p:txBody>
          <a:bodyPr/>
          <a:lstStyle/>
          <a:p>
            <a:fld id="{2BBA52F3-BB87-47C9-8F58-716823F9E311}" type="slidenum">
              <a:rPr lang="th-TH" smtClean="0">
                <a:solidFill>
                  <a:prstClr val="black"/>
                </a:solidFill>
              </a:rPr>
              <a:pPr/>
              <a:t>21</a:t>
            </a:fld>
            <a:endParaRPr lang="th-TH" dirty="0">
              <a:solidFill>
                <a:prstClr val="black"/>
              </a:solidFill>
            </a:endParaRPr>
          </a:p>
        </p:txBody>
      </p:sp>
      <p:sp>
        <p:nvSpPr>
          <p:cNvPr id="6" name="TextBox 5">
            <a:extLst>
              <a:ext uri="{FF2B5EF4-FFF2-40B4-BE49-F238E27FC236}">
                <a16:creationId xmlns:a16="http://schemas.microsoft.com/office/drawing/2014/main" id="{5675774F-97AA-4B87-A0DB-2BE89CD9A4C0}"/>
              </a:ext>
            </a:extLst>
          </p:cNvPr>
          <p:cNvSpPr txBox="1"/>
          <p:nvPr/>
        </p:nvSpPr>
        <p:spPr>
          <a:xfrm>
            <a:off x="4729438" y="282343"/>
            <a:ext cx="7173433"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Impact on Thai agriculture (cont.)</a:t>
            </a:r>
          </a:p>
        </p:txBody>
      </p:sp>
      <p:sp>
        <p:nvSpPr>
          <p:cNvPr id="2" name="Arrow: Pentagon 1">
            <a:extLst>
              <a:ext uri="{FF2B5EF4-FFF2-40B4-BE49-F238E27FC236}">
                <a16:creationId xmlns:a16="http://schemas.microsoft.com/office/drawing/2014/main" id="{4A89C382-85B7-4AA0-B65C-C4F932C8B926}"/>
              </a:ext>
            </a:extLst>
          </p:cNvPr>
          <p:cNvSpPr/>
          <p:nvPr/>
        </p:nvSpPr>
        <p:spPr>
          <a:xfrm>
            <a:off x="-14514" y="1397561"/>
            <a:ext cx="2773756" cy="535981"/>
          </a:xfrm>
          <a:prstGeom prst="homePlate">
            <a:avLst/>
          </a:prstGeom>
          <a:solidFill>
            <a:srgbClr val="7A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TH Sarabun New" panose="020B0500040200020003" pitchFamily="34" charset="-34"/>
                <a:cs typeface="TH Sarabun New" panose="020B0500040200020003" pitchFamily="34" charset="-34"/>
              </a:rPr>
              <a:t>Direct impact (cont.)</a:t>
            </a:r>
            <a:endParaRPr lang="th-TH" b="1" dirty="0">
              <a:latin typeface="TH Sarabun New" panose="020B0500040200020003" pitchFamily="34" charset="-34"/>
              <a:cs typeface="TH Sarabun New" panose="020B0500040200020003" pitchFamily="34" charset="-34"/>
            </a:endParaRPr>
          </a:p>
        </p:txBody>
      </p:sp>
      <p:sp>
        <p:nvSpPr>
          <p:cNvPr id="3" name="TextBox 2">
            <a:extLst>
              <a:ext uri="{FF2B5EF4-FFF2-40B4-BE49-F238E27FC236}">
                <a16:creationId xmlns:a16="http://schemas.microsoft.com/office/drawing/2014/main" id="{2DF56FFC-A851-4422-B630-84ACD2E4B37E}"/>
              </a:ext>
            </a:extLst>
          </p:cNvPr>
          <p:cNvSpPr txBox="1"/>
          <p:nvPr/>
        </p:nvSpPr>
        <p:spPr>
          <a:xfrm>
            <a:off x="533088" y="2124077"/>
            <a:ext cx="3586963" cy="3200876"/>
          </a:xfrm>
          <a:prstGeom prst="rect">
            <a:avLst/>
          </a:prstGeom>
          <a:noFill/>
        </p:spPr>
        <p:txBody>
          <a:bodyPr wrap="square" rtlCol="0">
            <a:spAutoFit/>
          </a:bodyPr>
          <a:lstStyle/>
          <a:p>
            <a:r>
              <a:rPr lang="en-US" sz="2400" b="1" dirty="0">
                <a:latin typeface="TH Sarabun New" panose="020B0500040200020003" pitchFamily="34" charset="-34"/>
                <a:cs typeface="TH Sarabun New" panose="020B0500040200020003" pitchFamily="34" charset="-34"/>
              </a:rPr>
              <a:t>The COVID impact on export have both positive &amp; negative effects:</a:t>
            </a:r>
          </a:p>
          <a:p>
            <a:pPr marL="380990" indent="-380990">
              <a:buFont typeface="Arial" panose="020B0604020202020204" pitchFamily="34" charset="0"/>
              <a:buChar char="•"/>
            </a:pPr>
            <a:r>
              <a:rPr lang="en-US" sz="2200" b="1" dirty="0">
                <a:latin typeface="TH Sarabun New" panose="020B0500040200020003" pitchFamily="34" charset="-34"/>
                <a:cs typeface="TH Sarabun New" panose="020B0500040200020003" pitchFamily="34" charset="-34"/>
              </a:rPr>
              <a:t>Positive impacts on instant food and dried food e.g. molasses, cocoa</a:t>
            </a:r>
          </a:p>
          <a:p>
            <a:pPr marL="380990" indent="-380990">
              <a:buFont typeface="Arial" panose="020B0604020202020204" pitchFamily="34" charset="0"/>
              <a:buChar char="•"/>
            </a:pPr>
            <a:r>
              <a:rPr lang="en-US" sz="2200" b="1" dirty="0">
                <a:latin typeface="TH Sarabun New" panose="020B0500040200020003" pitchFamily="34" charset="-34"/>
                <a:cs typeface="TH Sarabun New" panose="020B0500040200020003" pitchFamily="34" charset="-34"/>
              </a:rPr>
              <a:t>Export of fresh products declined because of interrupted logistics, declining in demand, and export ban on eggs</a:t>
            </a:r>
          </a:p>
        </p:txBody>
      </p:sp>
      <p:sp>
        <p:nvSpPr>
          <p:cNvPr id="5" name="TextBox 4">
            <a:extLst>
              <a:ext uri="{FF2B5EF4-FFF2-40B4-BE49-F238E27FC236}">
                <a16:creationId xmlns:a16="http://schemas.microsoft.com/office/drawing/2014/main" id="{B515438F-F50F-4510-B78D-457CE3B7D251}"/>
              </a:ext>
            </a:extLst>
          </p:cNvPr>
          <p:cNvSpPr txBox="1"/>
          <p:nvPr/>
        </p:nvSpPr>
        <p:spPr>
          <a:xfrm>
            <a:off x="4474591" y="6507381"/>
            <a:ext cx="1532792" cy="307777"/>
          </a:xfrm>
          <a:prstGeom prst="rect">
            <a:avLst/>
          </a:prstGeom>
          <a:noFill/>
        </p:spPr>
        <p:txBody>
          <a:bodyPr wrap="none" rtlCol="0">
            <a:spAutoFit/>
          </a:bodyPr>
          <a:lstStyle/>
          <a:p>
            <a:r>
              <a:rPr lang="en-US" sz="1400" i="1" dirty="0">
                <a:latin typeface="TH Sarabun New" panose="020B0500040200020003" pitchFamily="34" charset="-34"/>
                <a:cs typeface="TH Sarabun New" panose="020B0500040200020003" pitchFamily="34" charset="-34"/>
              </a:rPr>
              <a:t>Source: MOC, June 2020.</a:t>
            </a:r>
          </a:p>
        </p:txBody>
      </p:sp>
      <p:graphicFrame>
        <p:nvGraphicFramePr>
          <p:cNvPr id="20" name="Chart 19">
            <a:extLst>
              <a:ext uri="{FF2B5EF4-FFF2-40B4-BE49-F238E27FC236}">
                <a16:creationId xmlns:a16="http://schemas.microsoft.com/office/drawing/2014/main" id="{2F98DA34-3627-45B3-ADC2-48ADCEB194CE}"/>
              </a:ext>
            </a:extLst>
          </p:cNvPr>
          <p:cNvGraphicFramePr>
            <a:graphicFrameLocks/>
          </p:cNvGraphicFramePr>
          <p:nvPr/>
        </p:nvGraphicFramePr>
        <p:xfrm>
          <a:off x="5021180" y="1242296"/>
          <a:ext cx="6259477" cy="2768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8BDE12E1-7F07-45BF-ABD7-99E499818338}"/>
              </a:ext>
            </a:extLst>
          </p:cNvPr>
          <p:cNvGraphicFramePr>
            <a:graphicFrameLocks/>
          </p:cNvGraphicFramePr>
          <p:nvPr/>
        </p:nvGraphicFramePr>
        <p:xfrm>
          <a:off x="4936957" y="3710044"/>
          <a:ext cx="6416843" cy="30114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835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EFD839-6447-471A-B144-6E6A2B867F7F}"/>
              </a:ext>
            </a:extLst>
          </p:cNvPr>
          <p:cNvSpPr>
            <a:spLocks noGrp="1"/>
          </p:cNvSpPr>
          <p:nvPr>
            <p:ph type="sldNum" sz="quarter" idx="12"/>
          </p:nvPr>
        </p:nvSpPr>
        <p:spPr/>
        <p:txBody>
          <a:bodyPr/>
          <a:lstStyle/>
          <a:p>
            <a:fld id="{2BBA52F3-BB87-47C9-8F58-716823F9E311}" type="slidenum">
              <a:rPr lang="th-TH" smtClean="0">
                <a:solidFill>
                  <a:prstClr val="black"/>
                </a:solidFill>
              </a:rPr>
              <a:pPr/>
              <a:t>22</a:t>
            </a:fld>
            <a:endParaRPr lang="th-TH" dirty="0">
              <a:solidFill>
                <a:prstClr val="black"/>
              </a:solidFill>
            </a:endParaRPr>
          </a:p>
        </p:txBody>
      </p:sp>
      <p:sp>
        <p:nvSpPr>
          <p:cNvPr id="6" name="TextBox 5">
            <a:extLst>
              <a:ext uri="{FF2B5EF4-FFF2-40B4-BE49-F238E27FC236}">
                <a16:creationId xmlns:a16="http://schemas.microsoft.com/office/drawing/2014/main" id="{5675774F-97AA-4B87-A0DB-2BE89CD9A4C0}"/>
              </a:ext>
            </a:extLst>
          </p:cNvPr>
          <p:cNvSpPr txBox="1"/>
          <p:nvPr/>
        </p:nvSpPr>
        <p:spPr>
          <a:xfrm>
            <a:off x="3253564" y="340951"/>
            <a:ext cx="8598196"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Major sources of direct impact on agriculture</a:t>
            </a:r>
          </a:p>
        </p:txBody>
      </p:sp>
      <p:sp>
        <p:nvSpPr>
          <p:cNvPr id="2" name="Arrow: Pentagon 1">
            <a:extLst>
              <a:ext uri="{FF2B5EF4-FFF2-40B4-BE49-F238E27FC236}">
                <a16:creationId xmlns:a16="http://schemas.microsoft.com/office/drawing/2014/main" id="{4A89C382-85B7-4AA0-B65C-C4F932C8B926}"/>
              </a:ext>
            </a:extLst>
          </p:cNvPr>
          <p:cNvSpPr/>
          <p:nvPr/>
        </p:nvSpPr>
        <p:spPr>
          <a:xfrm>
            <a:off x="0" y="1352020"/>
            <a:ext cx="2711116" cy="535981"/>
          </a:xfrm>
          <a:prstGeom prst="homePlate">
            <a:avLst/>
          </a:prstGeom>
          <a:solidFill>
            <a:srgbClr val="7AB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TH Sarabun New" panose="020B0500040200020003" pitchFamily="34" charset="-34"/>
                <a:cs typeface="TH Sarabun New" panose="020B0500040200020003" pitchFamily="34" charset="-34"/>
              </a:rPr>
              <a:t>Direct impact (cont.)</a:t>
            </a:r>
            <a:endParaRPr lang="th-TH" b="1" dirty="0">
              <a:latin typeface="TH Sarabun New" panose="020B0500040200020003" pitchFamily="34" charset="-34"/>
              <a:cs typeface="TH Sarabun New" panose="020B0500040200020003" pitchFamily="34" charset="-34"/>
            </a:endParaRPr>
          </a:p>
        </p:txBody>
      </p:sp>
      <p:sp>
        <p:nvSpPr>
          <p:cNvPr id="7" name="TextBox 6">
            <a:extLst>
              <a:ext uri="{FF2B5EF4-FFF2-40B4-BE49-F238E27FC236}">
                <a16:creationId xmlns:a16="http://schemas.microsoft.com/office/drawing/2014/main" id="{82334EA0-8C4E-4190-9264-CE33CB8A437F}"/>
              </a:ext>
            </a:extLst>
          </p:cNvPr>
          <p:cNvSpPr txBox="1"/>
          <p:nvPr/>
        </p:nvSpPr>
        <p:spPr>
          <a:xfrm>
            <a:off x="513347" y="1996246"/>
            <a:ext cx="11338413" cy="4360104"/>
          </a:xfrm>
          <a:prstGeom prst="rect">
            <a:avLst/>
          </a:prstGeom>
          <a:noFill/>
        </p:spPr>
        <p:txBody>
          <a:bodyPr wrap="square" rtlCol="0">
            <a:spAutoFit/>
          </a:bodyPr>
          <a:lstStyle/>
          <a:p>
            <a:pPr marL="380990" indent="-380990">
              <a:buFont typeface="Wingdings" panose="05000000000000000000" pitchFamily="2" charset="2"/>
              <a:buChar char="§"/>
            </a:pPr>
            <a:r>
              <a:rPr lang="en-US" sz="2667" b="1" dirty="0">
                <a:latin typeface="TH Sarabun New" panose="020B0500040200020003" pitchFamily="34" charset="-34"/>
                <a:cs typeface="TH Sarabun New" panose="020B0500040200020003" pitchFamily="34" charset="-34"/>
              </a:rPr>
              <a:t>Thai economy depends heavily on the external sector, especially export and tourism. </a:t>
            </a:r>
            <a:endParaRPr lang="th-TH" sz="2667" b="1" dirty="0">
              <a:latin typeface="TH Sarabun New" panose="020B0500040200020003" pitchFamily="34" charset="-34"/>
              <a:cs typeface="TH Sarabun New" panose="020B0500040200020003" pitchFamily="34" charset="-34"/>
            </a:endParaRPr>
          </a:p>
          <a:p>
            <a:pPr marL="690016" lvl="1" indent="-380990">
              <a:spcBef>
                <a:spcPts val="800"/>
              </a:spcBef>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Disruption in international supply chain resulted in temporary declining in export</a:t>
            </a:r>
          </a:p>
          <a:p>
            <a:pPr marL="690016" lvl="1" indent="-380990">
              <a:spcBef>
                <a:spcPts val="800"/>
              </a:spcBef>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Domestic supply chain disruption from lockdown &amp; curfew measures seriously affected fresh produces </a:t>
            </a:r>
          </a:p>
          <a:p>
            <a:pPr marL="690016" lvl="1" indent="-380990">
              <a:spcBef>
                <a:spcPts val="800"/>
              </a:spcBef>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Declining food demand due to declining number of tourists after a ban on international flights </a:t>
            </a:r>
            <a:r>
              <a:rPr lang="th-TH" sz="2400" b="1" dirty="0">
                <a:latin typeface="TH Sarabun New" panose="020B0500040200020003" pitchFamily="34" charset="-34"/>
                <a:cs typeface="TH Sarabun New" panose="020B0500040200020003" pitchFamily="34" charset="-34"/>
              </a:rPr>
              <a:t>(-66.2</a:t>
            </a:r>
            <a:r>
              <a:rPr lang="en-US" sz="2400" b="1" dirty="0">
                <a:latin typeface="TH Sarabun New" panose="020B0500040200020003" pitchFamily="34" charset="-34"/>
                <a:cs typeface="TH Sarabun New" panose="020B0500040200020003" pitchFamily="34" charset="-34"/>
              </a:rPr>
              <a:t>%</a:t>
            </a:r>
            <a:r>
              <a:rPr lang="en-US" sz="2400" b="1" dirty="0" err="1">
                <a:latin typeface="TH Sarabun New" panose="020B0500040200020003" pitchFamily="34" charset="-34"/>
                <a:cs typeface="TH Sarabun New" panose="020B0500040200020003" pitchFamily="34" charset="-34"/>
              </a:rPr>
              <a:t>yoy</a:t>
            </a:r>
            <a:r>
              <a:rPr lang="en-US" sz="2400" b="1" dirty="0">
                <a:latin typeface="TH Sarabun New" panose="020B0500040200020003" pitchFamily="34" charset="-34"/>
                <a:cs typeface="TH Sarabun New" panose="020B0500040200020003" pitchFamily="34" charset="-34"/>
              </a:rPr>
              <a:t> from 40 million foreign tourists)</a:t>
            </a:r>
            <a:endParaRPr lang="th-TH" sz="2400" b="1" dirty="0">
              <a:latin typeface="TH Sarabun New" panose="020B0500040200020003" pitchFamily="34" charset="-34"/>
              <a:cs typeface="TH Sarabun New" panose="020B0500040200020003" pitchFamily="34" charset="-34"/>
            </a:endParaRPr>
          </a:p>
          <a:p>
            <a:pPr marL="690016" lvl="1" indent="-380990">
              <a:spcBef>
                <a:spcPts val="800"/>
              </a:spcBef>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Declining in domestic demand because of closing business activities, i.e., customers were not allowed to eat in the restaurants &amp; food shops, except take away food service</a:t>
            </a:r>
          </a:p>
          <a:p>
            <a:pPr marL="766214" lvl="2">
              <a:spcBef>
                <a:spcPts val="800"/>
              </a:spcBef>
            </a:pPr>
            <a:r>
              <a:rPr lang="en-US" sz="2133" b="1" dirty="0">
                <a:latin typeface="TH Sarabun New" panose="020B0500040200020003" pitchFamily="34" charset="-34"/>
                <a:cs typeface="TH Sarabun New" panose="020B0500040200020003" pitchFamily="34" charset="-34"/>
              </a:rPr>
              <a:t>- Thus Online sale have been booming e.g. Grab food, Food Panda</a:t>
            </a:r>
          </a:p>
          <a:p>
            <a:pPr marL="914377" lvl="2" indent="-148163">
              <a:spcBef>
                <a:spcPts val="800"/>
              </a:spcBef>
            </a:pPr>
            <a:r>
              <a:rPr lang="en-US" sz="2133" b="1" dirty="0">
                <a:latin typeface="TH Sarabun New" panose="020B0500040200020003" pitchFamily="34" charset="-34"/>
                <a:cs typeface="TH Sarabun New" panose="020B0500040200020003" pitchFamily="34" charset="-34"/>
              </a:rPr>
              <a:t>- Curfews also reduced the sale of convenient stores and eating places in the morning and evening</a:t>
            </a:r>
          </a:p>
          <a:p>
            <a:pPr lvl="1"/>
            <a:endParaRPr lang="th-TH" sz="2400"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75799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AF6E-4D6D-402E-AF39-86411A976C69}"/>
              </a:ext>
            </a:extLst>
          </p:cNvPr>
          <p:cNvSpPr>
            <a:spLocks noGrp="1"/>
          </p:cNvSpPr>
          <p:nvPr>
            <p:ph type="title"/>
          </p:nvPr>
        </p:nvSpPr>
        <p:spPr>
          <a:xfrm>
            <a:off x="291550" y="4665306"/>
            <a:ext cx="2871528" cy="1399599"/>
          </a:xfrm>
        </p:spPr>
        <p:txBody>
          <a:bodyPr>
            <a:noAutofit/>
          </a:bodyPr>
          <a:lstStyle/>
          <a:p>
            <a:pPr marL="380990" indent="-380990">
              <a:buFont typeface="Wingdings" panose="05000000000000000000" pitchFamily="2" charset="2"/>
              <a:buChar char="§"/>
            </a:pPr>
            <a:r>
              <a:rPr lang="en-US" sz="2000" b="1" u="sng" dirty="0">
                <a:latin typeface="TH Sarabun New" panose="020B0500040200020003" pitchFamily="34" charset="-34"/>
                <a:cs typeface="TH Sarabun New" panose="020B0500040200020003" pitchFamily="34" charset="-34"/>
              </a:rPr>
              <a:t>Highly vulnerable because</a:t>
            </a:r>
            <a:br>
              <a:rPr lang="en-US" sz="2000" u="sng" dirty="0">
                <a:latin typeface="TH Sarabun New" panose="020B0500040200020003" pitchFamily="34" charset="-34"/>
                <a:cs typeface="TH Sarabun New" panose="020B0500040200020003" pitchFamily="34" charset="-34"/>
              </a:rPr>
            </a:br>
            <a:r>
              <a:rPr lang="en-US" sz="2000" u="sng" dirty="0">
                <a:latin typeface="TH Sarabun New" panose="020B0500040200020003" pitchFamily="34" charset="-34"/>
                <a:cs typeface="TH Sarabun New" panose="020B0500040200020003" pitchFamily="34" charset="-34"/>
              </a:rPr>
              <a:t>-</a:t>
            </a:r>
            <a:r>
              <a:rPr lang="en-US" sz="2000" dirty="0">
                <a:latin typeface="TH Sarabun New" panose="020B0500040200020003" pitchFamily="34" charset="-34"/>
                <a:cs typeface="TH Sarabun New" panose="020B0500040200020003" pitchFamily="34" charset="-34"/>
              </a:rPr>
              <a:t>80% are casual workers </a:t>
            </a:r>
            <a:br>
              <a:rPr lang="en-US" sz="2000" dirty="0">
                <a:latin typeface="TH Sarabun New" panose="020B0500040200020003" pitchFamily="34" charset="-34"/>
                <a:cs typeface="TH Sarabun New" panose="020B0500040200020003" pitchFamily="34" charset="-34"/>
              </a:rPr>
            </a:br>
            <a:r>
              <a:rPr lang="en-US" sz="2000" dirty="0">
                <a:latin typeface="TH Sarabun New" panose="020B0500040200020003" pitchFamily="34" charset="-34"/>
                <a:cs typeface="TH Sarabun New" panose="020B0500040200020003" pitchFamily="34" charset="-34"/>
              </a:rPr>
              <a:t>-45% aged 46-60 years old</a:t>
            </a:r>
            <a:br>
              <a:rPr lang="en-US" sz="2000" dirty="0">
                <a:latin typeface="TH Sarabun New" panose="020B0500040200020003" pitchFamily="34" charset="-34"/>
                <a:cs typeface="TH Sarabun New" panose="020B0500040200020003" pitchFamily="34" charset="-34"/>
              </a:rPr>
            </a:br>
            <a:r>
              <a:rPr lang="en-US" sz="2000" dirty="0">
                <a:latin typeface="TH Sarabun New" panose="020B0500040200020003" pitchFamily="34" charset="-34"/>
                <a:cs typeface="TH Sarabun New" panose="020B0500040200020003" pitchFamily="34" charset="-34"/>
              </a:rPr>
              <a:t>(Source: SES, taken from PIER 2020)</a:t>
            </a:r>
            <a:br>
              <a:rPr lang="en-US" sz="2000" dirty="0">
                <a:latin typeface="TH Sarabun New" panose="020B0500040200020003" pitchFamily="34" charset="-34"/>
                <a:cs typeface="TH Sarabun New" panose="020B0500040200020003" pitchFamily="34" charset="-34"/>
              </a:rPr>
            </a:br>
            <a:br>
              <a:rPr lang="en-US" sz="2000" dirty="0">
                <a:latin typeface="TH Sarabun New" panose="020B0500040200020003" pitchFamily="34" charset="-34"/>
                <a:cs typeface="TH Sarabun New" panose="020B0500040200020003" pitchFamily="34" charset="-34"/>
              </a:rPr>
            </a:br>
            <a:r>
              <a:rPr lang="en-US" sz="2000" dirty="0">
                <a:latin typeface="TH Sarabun New" panose="020B0500040200020003" pitchFamily="34" charset="-34"/>
                <a:cs typeface="TH Sarabun New" panose="020B0500040200020003" pitchFamily="34" charset="-34"/>
              </a:rPr>
              <a:t> </a:t>
            </a:r>
            <a:endParaRPr lang="en-US" sz="2000" u="sng" dirty="0">
              <a:latin typeface="TH Sarabun New" panose="020B0500040200020003" pitchFamily="34" charset="-34"/>
              <a:cs typeface="TH Sarabun New" panose="020B0500040200020003" pitchFamily="34" charset="-34"/>
            </a:endParaRPr>
          </a:p>
        </p:txBody>
      </p:sp>
      <p:pic>
        <p:nvPicPr>
          <p:cNvPr id="7" name="Content Placeholder 6" descr="A close up of a map&#10;&#10;Description automatically generated">
            <a:extLst>
              <a:ext uri="{FF2B5EF4-FFF2-40B4-BE49-F238E27FC236}">
                <a16:creationId xmlns:a16="http://schemas.microsoft.com/office/drawing/2014/main" id="{A3523D94-1CE2-481F-B088-5F6D2B6777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1390" y="2050147"/>
            <a:ext cx="8605456" cy="4459599"/>
          </a:xfrm>
        </p:spPr>
      </p:pic>
      <p:sp>
        <p:nvSpPr>
          <p:cNvPr id="3" name="Arrow: Pentagon 2">
            <a:extLst>
              <a:ext uri="{FF2B5EF4-FFF2-40B4-BE49-F238E27FC236}">
                <a16:creationId xmlns:a16="http://schemas.microsoft.com/office/drawing/2014/main" id="{85C8F660-8C93-4FA2-A12B-C686A6B12FEE}"/>
              </a:ext>
            </a:extLst>
          </p:cNvPr>
          <p:cNvSpPr/>
          <p:nvPr/>
        </p:nvSpPr>
        <p:spPr>
          <a:xfrm>
            <a:off x="-22459" y="1345456"/>
            <a:ext cx="3342640" cy="568339"/>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H Sarabun New" panose="020B0500040200020003" pitchFamily="34" charset="-34"/>
                <a:cs typeface="TH Sarabun New" panose="020B0500040200020003" pitchFamily="34" charset="-34"/>
              </a:rPr>
              <a:t>Indirect impact </a:t>
            </a:r>
            <a:endParaRPr lang="th-TH" b="1" dirty="0">
              <a:latin typeface="TH Sarabun New" panose="020B0500040200020003" pitchFamily="34" charset="-34"/>
              <a:cs typeface="TH Sarabun New" panose="020B0500040200020003" pitchFamily="34" charset="-34"/>
            </a:endParaRPr>
          </a:p>
        </p:txBody>
      </p:sp>
      <p:sp>
        <p:nvSpPr>
          <p:cNvPr id="9" name="Title 4">
            <a:extLst>
              <a:ext uri="{FF2B5EF4-FFF2-40B4-BE49-F238E27FC236}">
                <a16:creationId xmlns:a16="http://schemas.microsoft.com/office/drawing/2014/main" id="{CF291285-8E4B-46AC-AEFE-804237D237C2}"/>
              </a:ext>
            </a:extLst>
          </p:cNvPr>
          <p:cNvSpPr txBox="1">
            <a:spLocks/>
          </p:cNvSpPr>
          <p:nvPr/>
        </p:nvSpPr>
        <p:spPr>
          <a:xfrm>
            <a:off x="1648861" y="640765"/>
            <a:ext cx="10347158" cy="704691"/>
          </a:xfrm>
          <a:prstGeom prst="rect">
            <a:avLst/>
          </a:prstGeom>
        </p:spPr>
        <p:txBody>
          <a:bodyPr vert="horz" lIns="121920" tIns="60960" rIns="121920" bIns="60960" rtlCol="0" anchor="ctr">
            <a:noAutofit/>
          </a:bodyPr>
          <a:lstStyle>
            <a:lvl1pPr algn="ctr" defTabSz="685800" rtl="0" eaLnBrk="1" latinLnBrk="0" hangingPunct="1">
              <a:spcBef>
                <a:spcPct val="0"/>
              </a:spcBef>
              <a:buNone/>
              <a:defRPr sz="3300" b="1" kern="1200">
                <a:solidFill>
                  <a:srgbClr val="0070C0"/>
                </a:solidFill>
                <a:latin typeface="+mj-lt"/>
                <a:ea typeface="+mj-ea"/>
                <a:cs typeface="TH Sarabun New" panose="020B0500040200020003" pitchFamily="34" charset="-34"/>
              </a:defRPr>
            </a:lvl1pPr>
          </a:lstStyle>
          <a:p>
            <a:pPr algn="r"/>
            <a:r>
              <a:rPr lang="en-US" sz="4000" dirty="0">
                <a:solidFill>
                  <a:schemeClr val="tx1"/>
                </a:solidFill>
                <a:latin typeface="TH Sarabun New" panose="020B0500040200020003" pitchFamily="34" charset="-34"/>
              </a:rPr>
              <a:t>But agricultural households are more seriously affected </a:t>
            </a:r>
            <a:br>
              <a:rPr lang="en-US" sz="4000" dirty="0">
                <a:solidFill>
                  <a:schemeClr val="tx1"/>
                </a:solidFill>
                <a:latin typeface="TH Sarabun New" panose="020B0500040200020003" pitchFamily="34" charset="-34"/>
              </a:rPr>
            </a:br>
            <a:r>
              <a:rPr lang="en-US" sz="4000" dirty="0">
                <a:solidFill>
                  <a:schemeClr val="tx1"/>
                </a:solidFill>
                <a:latin typeface="TH Sarabun New" panose="020B0500040200020003" pitchFamily="34" charset="-34"/>
              </a:rPr>
              <a:t>by the indirect impact of Covid-19</a:t>
            </a:r>
            <a:br>
              <a:rPr lang="en-US" sz="4000" dirty="0">
                <a:latin typeface="TH Sarabun New" panose="020B0500040200020003" pitchFamily="34" charset="-34"/>
              </a:rPr>
            </a:br>
            <a:endParaRPr lang="th-TH" sz="4000" dirty="0">
              <a:latin typeface="TH Sarabun New" panose="020B0500040200020003" pitchFamily="34" charset="-34"/>
            </a:endParaRPr>
          </a:p>
        </p:txBody>
      </p:sp>
      <p:grpSp>
        <p:nvGrpSpPr>
          <p:cNvPr id="5" name="Group 4">
            <a:extLst>
              <a:ext uri="{FF2B5EF4-FFF2-40B4-BE49-F238E27FC236}">
                <a16:creationId xmlns:a16="http://schemas.microsoft.com/office/drawing/2014/main" id="{8B663EBB-30A0-4AD1-909E-373ECEB82654}"/>
              </a:ext>
            </a:extLst>
          </p:cNvPr>
          <p:cNvGrpSpPr/>
          <p:nvPr/>
        </p:nvGrpSpPr>
        <p:grpSpPr>
          <a:xfrm>
            <a:off x="2941470" y="3934040"/>
            <a:ext cx="3351848" cy="2729593"/>
            <a:chOff x="1738312" y="4007975"/>
            <a:chExt cx="3351848" cy="2729593"/>
          </a:xfrm>
        </p:grpSpPr>
        <p:sp>
          <p:nvSpPr>
            <p:cNvPr id="2" name="TextBox 1">
              <a:extLst>
                <a:ext uri="{FF2B5EF4-FFF2-40B4-BE49-F238E27FC236}">
                  <a16:creationId xmlns:a16="http://schemas.microsoft.com/office/drawing/2014/main" id="{2CB15FFA-2650-4B52-902B-B882C7CE275C}"/>
                </a:ext>
              </a:extLst>
            </p:cNvPr>
            <p:cNvSpPr txBox="1"/>
            <p:nvPr/>
          </p:nvSpPr>
          <p:spPr>
            <a:xfrm>
              <a:off x="1738312" y="6399014"/>
              <a:ext cx="1409360" cy="338554"/>
            </a:xfrm>
            <a:prstGeom prst="rect">
              <a:avLst/>
            </a:prstGeom>
            <a:noFill/>
          </p:spPr>
          <p:txBody>
            <a:bodyPr wrap="none" rtlCol="0">
              <a:spAutoFit/>
            </a:bodyPr>
            <a:lstStyle/>
            <a:p>
              <a:r>
                <a:rPr lang="en-US" sz="1600" i="1" dirty="0"/>
                <a:t>Source: PIER 2020</a:t>
              </a:r>
              <a:endParaRPr lang="th-TH" sz="1600" i="1" dirty="0"/>
            </a:p>
          </p:txBody>
        </p:sp>
        <p:sp>
          <p:nvSpPr>
            <p:cNvPr id="10" name="Rectangle 9">
              <a:extLst>
                <a:ext uri="{FF2B5EF4-FFF2-40B4-BE49-F238E27FC236}">
                  <a16:creationId xmlns:a16="http://schemas.microsoft.com/office/drawing/2014/main" id="{34A24331-309A-4038-940C-FD374E9C957F}"/>
                </a:ext>
              </a:extLst>
            </p:cNvPr>
            <p:cNvSpPr/>
            <p:nvPr/>
          </p:nvSpPr>
          <p:spPr>
            <a:xfrm>
              <a:off x="4389120" y="4876800"/>
              <a:ext cx="609600" cy="2844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h-TH" sz="3733"/>
            </a:p>
          </p:txBody>
        </p:sp>
        <p:sp>
          <p:nvSpPr>
            <p:cNvPr id="12" name="Rectangle 11">
              <a:extLst>
                <a:ext uri="{FF2B5EF4-FFF2-40B4-BE49-F238E27FC236}">
                  <a16:creationId xmlns:a16="http://schemas.microsoft.com/office/drawing/2014/main" id="{DED50D97-2966-4972-B3C4-8D28EA9611F4}"/>
                </a:ext>
              </a:extLst>
            </p:cNvPr>
            <p:cNvSpPr/>
            <p:nvPr/>
          </p:nvSpPr>
          <p:spPr>
            <a:xfrm>
              <a:off x="4480560" y="4007975"/>
              <a:ext cx="609600" cy="2844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h-TH" sz="3733"/>
            </a:p>
          </p:txBody>
        </p:sp>
      </p:grpSp>
      <p:sp>
        <p:nvSpPr>
          <p:cNvPr id="6" name="TextBox 5">
            <a:extLst>
              <a:ext uri="{FF2B5EF4-FFF2-40B4-BE49-F238E27FC236}">
                <a16:creationId xmlns:a16="http://schemas.microsoft.com/office/drawing/2014/main" id="{46D075E0-CFEA-48DE-92E0-9DE9948E2707}"/>
              </a:ext>
            </a:extLst>
          </p:cNvPr>
          <p:cNvSpPr txBox="1"/>
          <p:nvPr/>
        </p:nvSpPr>
        <p:spPr>
          <a:xfrm>
            <a:off x="345225" y="2006082"/>
            <a:ext cx="3991798" cy="2862322"/>
          </a:xfrm>
          <a:prstGeom prst="rect">
            <a:avLst/>
          </a:prstGeom>
          <a:noFill/>
        </p:spPr>
        <p:txBody>
          <a:bodyPr wrap="none" rtlCol="0">
            <a:spAutoFit/>
          </a:bodyPr>
          <a:lstStyle/>
          <a:p>
            <a:pPr marL="342900" indent="-342900">
              <a:buFont typeface="Wingdings" panose="05000000000000000000" pitchFamily="2" charset="2"/>
              <a:buChar char="§"/>
            </a:pPr>
            <a:r>
              <a:rPr lang="en-US" sz="2000" b="1" dirty="0"/>
              <a:t>Employment / income</a:t>
            </a:r>
          </a:p>
          <a:p>
            <a:r>
              <a:rPr lang="en-US" sz="2000" b="1" dirty="0"/>
              <a:t>structure of farm households</a:t>
            </a:r>
          </a:p>
          <a:p>
            <a:pPr marL="342900" indent="-342900">
              <a:buFont typeface="Wingdings" panose="05000000000000000000" pitchFamily="2" charset="2"/>
              <a:buChar char="§"/>
            </a:pPr>
            <a:r>
              <a:rPr lang="en-US" sz="2000" b="1" dirty="0">
                <a:latin typeface="TH Sarabun New" panose="020B0500040200020003" pitchFamily="34" charset="-34"/>
                <a:cs typeface="TH Sarabun New" panose="020B0500040200020003" pitchFamily="34" charset="-34"/>
              </a:rPr>
              <a:t>65-74% of farm household </a:t>
            </a:r>
          </a:p>
          <a:p>
            <a:r>
              <a:rPr lang="en-US" sz="2000" b="1" dirty="0">
                <a:latin typeface="TH Sarabun New" panose="020B0500040200020003" pitchFamily="34" charset="-34"/>
                <a:cs typeface="TH Sarabun New" panose="020B0500040200020003" pitchFamily="34" charset="-34"/>
              </a:rPr>
              <a:t>income are from non-</a:t>
            </a:r>
            <a:r>
              <a:rPr lang="en-US" sz="2000" b="1" dirty="0" err="1">
                <a:latin typeface="TH Sarabun New" panose="020B0500040200020003" pitchFamily="34" charset="-34"/>
                <a:cs typeface="TH Sarabun New" panose="020B0500040200020003" pitchFamily="34" charset="-34"/>
              </a:rPr>
              <a:t>agric</a:t>
            </a:r>
            <a:r>
              <a:rPr lang="en-US" sz="2000" b="1" dirty="0">
                <a:latin typeface="TH Sarabun New" panose="020B0500040200020003" pitchFamily="34" charset="-34"/>
                <a:cs typeface="TH Sarabun New" panose="020B0500040200020003" pitchFamily="34" charset="-34"/>
              </a:rPr>
              <a:t> activities</a:t>
            </a:r>
          </a:p>
          <a:p>
            <a:r>
              <a:rPr lang="en-US" sz="2000" b="1" dirty="0">
                <a:latin typeface="TH Sarabun New" panose="020B0500040200020003" pitchFamily="34" charset="-34"/>
                <a:cs typeface="TH Sarabun New" panose="020B0500040200020003" pitchFamily="34" charset="-34"/>
              </a:rPr>
              <a:t> because farm households have </a:t>
            </a:r>
          </a:p>
          <a:p>
            <a:r>
              <a:rPr lang="en-US" sz="2000" b="1" dirty="0">
                <a:latin typeface="TH Sarabun New" panose="020B0500040200020003" pitchFamily="34" charset="-34"/>
                <a:cs typeface="TH Sarabun New" panose="020B0500040200020003" pitchFamily="34" charset="-34"/>
              </a:rPr>
              <a:t>9.58 million workers in non-agricultural sector.</a:t>
            </a:r>
          </a:p>
          <a:p>
            <a:r>
              <a:rPr lang="en-US" sz="2000" b="1" dirty="0">
                <a:latin typeface="TH Sarabun New" panose="020B0500040200020003" pitchFamily="34" charset="-34"/>
                <a:cs typeface="TH Sarabun New" panose="020B0500040200020003" pitchFamily="34" charset="-34"/>
              </a:rPr>
              <a:t>-6.94 mil from </a:t>
            </a:r>
            <a:r>
              <a:rPr lang="en-US" sz="2000" b="1" u="sng" dirty="0">
                <a:latin typeface="TH Sarabun New" panose="020B0500040200020003" pitchFamily="34" charset="-34"/>
                <a:cs typeface="TH Sarabun New" panose="020B0500040200020003" pitchFamily="34" charset="-34"/>
              </a:rPr>
              <a:t>the Northeast and the North</a:t>
            </a:r>
            <a:br>
              <a:rPr lang="en-US" sz="2000" u="sng" dirty="0">
                <a:latin typeface="TH Sarabun New" panose="020B0500040200020003" pitchFamily="34" charset="-34"/>
                <a:cs typeface="TH Sarabun New" panose="020B0500040200020003" pitchFamily="34" charset="-34"/>
              </a:rPr>
            </a:br>
            <a:br>
              <a:rPr lang="en-US" sz="2000" b="1" dirty="0">
                <a:latin typeface="TH Sarabun New" panose="020B0500040200020003" pitchFamily="34" charset="-34"/>
                <a:cs typeface="TH Sarabun New" panose="020B0500040200020003" pitchFamily="34" charset="-34"/>
              </a:rPr>
            </a:br>
            <a:endParaRPr lang="th-TH" sz="2000" b="1" dirty="0"/>
          </a:p>
        </p:txBody>
      </p:sp>
    </p:spTree>
    <p:extLst>
      <p:ext uri="{BB962C8B-B14F-4D97-AF65-F5344CB8AC3E}">
        <p14:creationId xmlns:p14="http://schemas.microsoft.com/office/powerpoint/2010/main" val="117785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B45C67-8FD1-45AF-9C3E-450430098B1F}"/>
              </a:ext>
            </a:extLst>
          </p:cNvPr>
          <p:cNvSpPr>
            <a:spLocks noGrp="1"/>
          </p:cNvSpPr>
          <p:nvPr>
            <p:ph type="title"/>
          </p:nvPr>
        </p:nvSpPr>
        <p:spPr>
          <a:xfrm>
            <a:off x="2294021" y="589329"/>
            <a:ext cx="9657347" cy="720561"/>
          </a:xfrm>
        </p:spPr>
        <p:txBody>
          <a:bodyPr>
            <a:noAutofit/>
          </a:bodyPr>
          <a:lstStyle/>
          <a:p>
            <a:pPr algn="r"/>
            <a:r>
              <a:rPr lang="en-US" sz="4000" b="1" dirty="0">
                <a:latin typeface="TH Sarabun New" panose="020B0500040200020003" pitchFamily="34" charset="-34"/>
                <a:cs typeface="TH Sarabun New" panose="020B0500040200020003" pitchFamily="34" charset="-34"/>
              </a:rPr>
              <a:t>But agricultural households are more seriously affected </a:t>
            </a:r>
            <a:br>
              <a:rPr lang="en-US" sz="4000" b="1" dirty="0">
                <a:latin typeface="TH Sarabun New" panose="020B0500040200020003" pitchFamily="34" charset="-34"/>
                <a:cs typeface="TH Sarabun New" panose="020B0500040200020003" pitchFamily="34" charset="-34"/>
              </a:rPr>
            </a:br>
            <a:r>
              <a:rPr lang="en-US" sz="4000" b="1" dirty="0">
                <a:latin typeface="TH Sarabun New" panose="020B0500040200020003" pitchFamily="34" charset="-34"/>
                <a:cs typeface="TH Sarabun New" panose="020B0500040200020003" pitchFamily="34" charset="-34"/>
              </a:rPr>
              <a:t>by the indirect impact of migration</a:t>
            </a:r>
            <a:br>
              <a:rPr lang="en-US" sz="4000" b="1" dirty="0">
                <a:latin typeface="TH Sarabun New" panose="020B0500040200020003" pitchFamily="34" charset="-34"/>
                <a:cs typeface="TH Sarabun New" panose="020B0500040200020003" pitchFamily="34" charset="-34"/>
              </a:rPr>
            </a:br>
            <a:endParaRPr lang="th-TH" sz="4000" dirty="0">
              <a:latin typeface="TH Sarabun New" panose="020B0500040200020003" pitchFamily="34" charset="-34"/>
              <a:cs typeface="TH Sarabun New" panose="020B0500040200020003" pitchFamily="34" charset="-34"/>
            </a:endParaRPr>
          </a:p>
        </p:txBody>
      </p:sp>
      <p:sp>
        <p:nvSpPr>
          <p:cNvPr id="6" name="Content Placeholder 5">
            <a:extLst>
              <a:ext uri="{FF2B5EF4-FFF2-40B4-BE49-F238E27FC236}">
                <a16:creationId xmlns:a16="http://schemas.microsoft.com/office/drawing/2014/main" id="{CA1329BB-885F-447D-960F-847A5CE010AF}"/>
              </a:ext>
            </a:extLst>
          </p:cNvPr>
          <p:cNvSpPr>
            <a:spLocks noGrp="1"/>
          </p:cNvSpPr>
          <p:nvPr>
            <p:ph idx="1"/>
          </p:nvPr>
        </p:nvSpPr>
        <p:spPr>
          <a:xfrm>
            <a:off x="838200" y="2030451"/>
            <a:ext cx="10515600" cy="4534024"/>
          </a:xfrm>
        </p:spPr>
        <p:txBody>
          <a:bodyPr>
            <a:normAutofit lnSpcReduction="10000"/>
          </a:bodyPr>
          <a:lstStyle/>
          <a:p>
            <a:pPr>
              <a:spcBef>
                <a:spcPts val="800"/>
              </a:spcBef>
            </a:pPr>
            <a:r>
              <a:rPr lang="en-US" sz="3200" b="1" dirty="0">
                <a:latin typeface="TH Sarabun New" panose="020B0500040200020003" pitchFamily="34" charset="-34"/>
                <a:cs typeface="TH Sarabun New" panose="020B0500040200020003" pitchFamily="34" charset="-34"/>
              </a:rPr>
              <a:t>The disappearance of foreign tourists led to a </a:t>
            </a:r>
            <a:r>
              <a:rPr lang="en-US" sz="3200" b="1" dirty="0">
                <a:solidFill>
                  <a:srgbClr val="00B0F0"/>
                </a:solidFill>
                <a:latin typeface="TH Sarabun New" panose="020B0500040200020003" pitchFamily="34" charset="-34"/>
                <a:cs typeface="TH Sarabun New" panose="020B0500040200020003" pitchFamily="34" charset="-34"/>
              </a:rPr>
              <a:t>reverse urban-rural migration</a:t>
            </a:r>
            <a:r>
              <a:rPr lang="en-US" sz="3200" b="1" dirty="0">
                <a:latin typeface="TH Sarabun New" panose="020B0500040200020003" pitchFamily="34" charset="-34"/>
                <a:cs typeface="TH Sarabun New" panose="020B0500040200020003" pitchFamily="34" charset="-34"/>
              </a:rPr>
              <a:t>, because millions of workers in the tourist-related sectors (accommodation &amp; food service, art entertainment &amp; recreation, &amp; transport) become unemployed and had to return to their farm families. </a:t>
            </a:r>
          </a:p>
          <a:p>
            <a:pPr lvl="1">
              <a:spcBef>
                <a:spcPts val="800"/>
              </a:spcBef>
            </a:pPr>
            <a:r>
              <a:rPr lang="en-US" sz="2933" b="1" dirty="0">
                <a:latin typeface="TH Sarabun New" panose="020B0500040200020003" pitchFamily="34" charset="-34"/>
                <a:cs typeface="TH Sarabun New" panose="020B0500040200020003" pitchFamily="34" charset="-34"/>
              </a:rPr>
              <a:t>The number of unemployed workers who returned home may be </a:t>
            </a:r>
            <a:br>
              <a:rPr lang="en-US" sz="2933" b="1" dirty="0">
                <a:latin typeface="TH Sarabun New" panose="020B0500040200020003" pitchFamily="34" charset="-34"/>
                <a:cs typeface="TH Sarabun New" panose="020B0500040200020003" pitchFamily="34" charset="-34"/>
              </a:rPr>
            </a:br>
            <a:r>
              <a:rPr lang="en-US" sz="2933" b="1" dirty="0">
                <a:latin typeface="TH Sarabun New" panose="020B0500040200020003" pitchFamily="34" charset="-34"/>
                <a:cs typeface="TH Sarabun New" panose="020B0500040200020003" pitchFamily="34" charset="-34"/>
              </a:rPr>
              <a:t>3-5 million (</a:t>
            </a:r>
            <a:r>
              <a:rPr lang="en-US" sz="2933" b="1" dirty="0" err="1">
                <a:latin typeface="TH Sarabun New" panose="020B0500040200020003" pitchFamily="34" charset="-34"/>
                <a:cs typeface="TH Sarabun New" panose="020B0500040200020003" pitchFamily="34" charset="-34"/>
              </a:rPr>
              <a:t>guestimated</a:t>
            </a:r>
            <a:r>
              <a:rPr lang="en-US" sz="2933" b="1" dirty="0">
                <a:latin typeface="TH Sarabun New" panose="020B0500040200020003" pitchFamily="34" charset="-34"/>
                <a:cs typeface="TH Sarabun New" panose="020B0500040200020003" pitchFamily="34" charset="-34"/>
              </a:rPr>
              <a:t>)</a:t>
            </a:r>
          </a:p>
          <a:p>
            <a:pPr lvl="1">
              <a:spcBef>
                <a:spcPts val="800"/>
              </a:spcBef>
            </a:pPr>
            <a:r>
              <a:rPr lang="en-US" sz="2933" b="1" dirty="0">
                <a:latin typeface="TH Sarabun New" panose="020B0500040200020003" pitchFamily="34" charset="-34"/>
                <a:cs typeface="TH Sarabun New" panose="020B0500040200020003" pitchFamily="34" charset="-34"/>
              </a:rPr>
              <a:t>PIER Survey finds that 75% of farm households have unemployed persons or members with reduced working hours, most of whom from the service sector</a:t>
            </a:r>
          </a:p>
          <a:p>
            <a:pPr marL="1066773" lvl="2" indent="-152396">
              <a:spcBef>
                <a:spcPts val="800"/>
              </a:spcBef>
              <a:buNone/>
            </a:pPr>
            <a:r>
              <a:rPr lang="en-US" sz="2533" dirty="0">
                <a:latin typeface="TH Sarabun New" panose="020B0500040200020003" pitchFamily="34" charset="-34"/>
                <a:cs typeface="TH Sarabun New" panose="020B0500040200020003" pitchFamily="34" charset="-34"/>
              </a:rPr>
              <a:t>- The North and the South have largest share of such cases (90%), followed by the Northeast (75%) and the Central (70%)</a:t>
            </a:r>
          </a:p>
          <a:p>
            <a:pPr marL="914377" lvl="2" indent="0">
              <a:spcBef>
                <a:spcPts val="800"/>
              </a:spcBef>
              <a:buNone/>
            </a:pPr>
            <a:r>
              <a:rPr lang="en-US" sz="2533" dirty="0">
                <a:latin typeface="TH Sarabun New" panose="020B0500040200020003" pitchFamily="34" charset="-34"/>
                <a:cs typeface="TH Sarabun New" panose="020B0500040200020003" pitchFamily="34" charset="-34"/>
              </a:rPr>
              <a:t>- The average number of unemployed is 1.5 per household</a:t>
            </a:r>
          </a:p>
          <a:p>
            <a:pPr lvl="1"/>
            <a:endParaRPr lang="en-US" sz="3200" dirty="0">
              <a:latin typeface="TH Sarabun New" panose="020B0500040200020003" pitchFamily="34" charset="-34"/>
              <a:cs typeface="TH Sarabun New" panose="020B0500040200020003" pitchFamily="34" charset="-34"/>
            </a:endParaRPr>
          </a:p>
          <a:p>
            <a:pPr lvl="1"/>
            <a:endParaRPr lang="en-US" sz="2667" dirty="0">
              <a:latin typeface="TH Sarabun New" panose="020B0500040200020003" pitchFamily="34" charset="-34"/>
              <a:cs typeface="TH Sarabun New" panose="020B0500040200020003" pitchFamily="34" charset="-34"/>
            </a:endParaRPr>
          </a:p>
          <a:p>
            <a:endParaRPr lang="th-TH" sz="2667" dirty="0">
              <a:latin typeface="TH Sarabun New" panose="020B0500040200020003" pitchFamily="34" charset="-34"/>
              <a:cs typeface="TH Sarabun New" panose="020B0500040200020003" pitchFamily="34" charset="-34"/>
            </a:endParaRPr>
          </a:p>
        </p:txBody>
      </p:sp>
      <p:sp>
        <p:nvSpPr>
          <p:cNvPr id="4" name="Slide Number Placeholder 3">
            <a:extLst>
              <a:ext uri="{FF2B5EF4-FFF2-40B4-BE49-F238E27FC236}">
                <a16:creationId xmlns:a16="http://schemas.microsoft.com/office/drawing/2014/main" id="{E40CCF6C-B927-458E-80E4-36FD4568FA60}"/>
              </a:ext>
            </a:extLst>
          </p:cNvPr>
          <p:cNvSpPr>
            <a:spLocks noGrp="1"/>
          </p:cNvSpPr>
          <p:nvPr>
            <p:ph type="sldNum" sz="quarter" idx="12"/>
          </p:nvPr>
        </p:nvSpPr>
        <p:spPr/>
        <p:txBody>
          <a:bodyPr/>
          <a:lstStyle/>
          <a:p>
            <a:fld id="{2BBA52F3-BB87-47C9-8F58-716823F9E311}" type="slidenum">
              <a:rPr lang="th-TH" smtClean="0">
                <a:solidFill>
                  <a:prstClr val="black"/>
                </a:solidFill>
              </a:rPr>
              <a:pPr/>
              <a:t>24</a:t>
            </a:fld>
            <a:endParaRPr lang="th-TH" dirty="0">
              <a:solidFill>
                <a:prstClr val="black"/>
              </a:solidFill>
            </a:endParaRPr>
          </a:p>
        </p:txBody>
      </p:sp>
      <p:sp>
        <p:nvSpPr>
          <p:cNvPr id="2" name="Arrow: Pentagon 1">
            <a:extLst>
              <a:ext uri="{FF2B5EF4-FFF2-40B4-BE49-F238E27FC236}">
                <a16:creationId xmlns:a16="http://schemas.microsoft.com/office/drawing/2014/main" id="{6987021A-58B0-48A6-900F-4F1BDE636233}"/>
              </a:ext>
            </a:extLst>
          </p:cNvPr>
          <p:cNvSpPr/>
          <p:nvPr/>
        </p:nvSpPr>
        <p:spPr>
          <a:xfrm>
            <a:off x="0" y="1309890"/>
            <a:ext cx="2668555" cy="72056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H Sarabun New" panose="020B0500040200020003" pitchFamily="34" charset="-34"/>
                <a:cs typeface="TH Sarabun New" panose="020B0500040200020003" pitchFamily="34" charset="-34"/>
              </a:rPr>
              <a:t>Indirect impact (cont.)</a:t>
            </a:r>
            <a:endParaRPr lang="th-TH" sz="2400"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35234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EFD839-6447-471A-B144-6E6A2B867F7F}"/>
              </a:ext>
            </a:extLst>
          </p:cNvPr>
          <p:cNvSpPr>
            <a:spLocks noGrp="1"/>
          </p:cNvSpPr>
          <p:nvPr>
            <p:ph type="sldNum" sz="quarter" idx="12"/>
          </p:nvPr>
        </p:nvSpPr>
        <p:spPr/>
        <p:txBody>
          <a:bodyPr/>
          <a:lstStyle/>
          <a:p>
            <a:fld id="{2BBA52F3-BB87-47C9-8F58-716823F9E311}" type="slidenum">
              <a:rPr lang="th-TH" smtClean="0">
                <a:solidFill>
                  <a:prstClr val="black"/>
                </a:solidFill>
              </a:rPr>
              <a:pPr/>
              <a:t>25</a:t>
            </a:fld>
            <a:endParaRPr lang="th-TH" dirty="0">
              <a:solidFill>
                <a:prstClr val="black"/>
              </a:solidFill>
            </a:endParaRPr>
          </a:p>
        </p:txBody>
      </p:sp>
      <p:sp>
        <p:nvSpPr>
          <p:cNvPr id="6" name="TextBox 5">
            <a:extLst>
              <a:ext uri="{FF2B5EF4-FFF2-40B4-BE49-F238E27FC236}">
                <a16:creationId xmlns:a16="http://schemas.microsoft.com/office/drawing/2014/main" id="{5675774F-97AA-4B87-A0DB-2BE89CD9A4C0}"/>
              </a:ext>
            </a:extLst>
          </p:cNvPr>
          <p:cNvSpPr txBox="1"/>
          <p:nvPr/>
        </p:nvSpPr>
        <p:spPr>
          <a:xfrm>
            <a:off x="2911151" y="186607"/>
            <a:ext cx="8918260" cy="1323439"/>
          </a:xfrm>
          <a:prstGeom prst="rect">
            <a:avLst/>
          </a:prstGeom>
          <a:noFill/>
        </p:spPr>
        <p:txBody>
          <a:bodyPr wrap="square" rtlCol="0">
            <a:spAutoFit/>
          </a:bodyPr>
          <a:lstStyle/>
          <a:p>
            <a:pPr algn="r"/>
            <a:r>
              <a:rPr lang="en-US" sz="4000" b="1" dirty="0">
                <a:latin typeface="TH Sarabun New" panose="020B0500040200020003" pitchFamily="34" charset="-34"/>
                <a:cs typeface="TH Sarabun New" panose="020B0500040200020003" pitchFamily="34" charset="-34"/>
              </a:rPr>
              <a:t>       Why is the indirect impact very large? </a:t>
            </a:r>
          </a:p>
          <a:p>
            <a:pPr algn="r"/>
            <a:r>
              <a:rPr lang="en-US" sz="4000" b="1" dirty="0">
                <a:latin typeface="TH Sarabun New" panose="020B0500040200020003" pitchFamily="34" charset="-34"/>
                <a:cs typeface="TH Sarabun New" panose="020B0500040200020003" pitchFamily="34" charset="-34"/>
              </a:rPr>
              <a:t>Sources of impact</a:t>
            </a:r>
          </a:p>
        </p:txBody>
      </p:sp>
      <p:sp>
        <p:nvSpPr>
          <p:cNvPr id="5" name="TextBox 4">
            <a:extLst>
              <a:ext uri="{FF2B5EF4-FFF2-40B4-BE49-F238E27FC236}">
                <a16:creationId xmlns:a16="http://schemas.microsoft.com/office/drawing/2014/main" id="{0D20D922-0230-4447-AD42-12C6A4854EB9}"/>
              </a:ext>
            </a:extLst>
          </p:cNvPr>
          <p:cNvSpPr txBox="1"/>
          <p:nvPr/>
        </p:nvSpPr>
        <p:spPr>
          <a:xfrm>
            <a:off x="625642" y="2218584"/>
            <a:ext cx="10940716" cy="4134786"/>
          </a:xfrm>
          <a:prstGeom prst="rect">
            <a:avLst/>
          </a:prstGeom>
          <a:noFill/>
        </p:spPr>
        <p:txBody>
          <a:bodyPr wrap="square" rtlCol="0">
            <a:spAutoFit/>
          </a:bodyPr>
          <a:lstStyle/>
          <a:p>
            <a:pPr marL="380990" indent="-380990">
              <a:spcBef>
                <a:spcPts val="800"/>
              </a:spcBef>
              <a:buFont typeface="Wingdings" panose="05000000000000000000" pitchFamily="2" charset="2"/>
              <a:buChar char="§"/>
            </a:pPr>
            <a:r>
              <a:rPr lang="en-US" sz="2667" b="1" dirty="0">
                <a:latin typeface="TH Sarabun New" panose="020B0500040200020003" pitchFamily="34" charset="-34"/>
                <a:cs typeface="TH Sarabun New" panose="020B0500040200020003" pitchFamily="34" charset="-34"/>
              </a:rPr>
              <a:t>Very large income shock: farm households lost the major source of their income from the non-agricultural sector (65%) and remittance (12% of households)</a:t>
            </a:r>
          </a:p>
          <a:p>
            <a:pPr marL="914377" lvl="1" indent="-304792">
              <a:spcBef>
                <a:spcPts val="800"/>
              </a:spcBef>
              <a:buFont typeface="Arial" panose="020B0604020202020204" pitchFamily="34" charset="0"/>
              <a:buChar char="•"/>
            </a:pPr>
            <a:r>
              <a:rPr lang="en-US" sz="2400" dirty="0">
                <a:latin typeface="TH Sarabun New" panose="020B0500040200020003" pitchFamily="34" charset="-34"/>
                <a:cs typeface="TH Sarabun New" panose="020B0500040200020003" pitchFamily="34" charset="-34"/>
              </a:rPr>
              <a:t>Farm income is only 26-35% of agricultural household income (SES and PIER Survey)</a:t>
            </a:r>
          </a:p>
          <a:p>
            <a:pPr marL="914377" lvl="1" indent="-304792">
              <a:spcBef>
                <a:spcPts val="800"/>
              </a:spcBef>
              <a:buFont typeface="Arial" panose="020B0604020202020204" pitchFamily="34" charset="0"/>
              <a:buChar char="•"/>
            </a:pPr>
            <a:r>
              <a:rPr lang="en-US" sz="2400" dirty="0">
                <a:latin typeface="TH Sarabun New" panose="020B0500040200020003" pitchFamily="34" charset="-34"/>
                <a:cs typeface="TH Sarabun New" panose="020B0500040200020003" pitchFamily="34" charset="-34"/>
              </a:rPr>
              <a:t>The poorer households depend more heavily on non </a:t>
            </a:r>
            <a:r>
              <a:rPr lang="en-US" sz="2400" dirty="0" err="1">
                <a:latin typeface="TH Sarabun New" panose="020B0500040200020003" pitchFamily="34" charset="-34"/>
                <a:cs typeface="TH Sarabun New" panose="020B0500040200020003" pitchFamily="34" charset="-34"/>
              </a:rPr>
              <a:t>agri</a:t>
            </a:r>
            <a:r>
              <a:rPr lang="en-US" sz="2400" dirty="0">
                <a:latin typeface="TH Sarabun New" panose="020B0500040200020003" pitchFamily="34" charset="-34"/>
                <a:cs typeface="TH Sarabun New" panose="020B0500040200020003" pitchFamily="34" charset="-34"/>
              </a:rPr>
              <a:t> income</a:t>
            </a:r>
          </a:p>
          <a:p>
            <a:pPr marL="380990" indent="-380990">
              <a:spcBef>
                <a:spcPts val="800"/>
              </a:spcBef>
              <a:buFont typeface="Wingdings" panose="05000000000000000000" pitchFamily="2" charset="2"/>
              <a:buChar char="§"/>
            </a:pPr>
            <a:r>
              <a:rPr lang="en-US" sz="2667" b="1" dirty="0">
                <a:latin typeface="TH Sarabun New" panose="020B0500040200020003" pitchFamily="34" charset="-34"/>
                <a:cs typeface="TH Sarabun New" panose="020B0500040200020003" pitchFamily="34" charset="-34"/>
              </a:rPr>
              <a:t>Moreover, unemployed family members came home and must live on the 26-35%  income from agriculture, which is also affected by Covid-19</a:t>
            </a:r>
          </a:p>
          <a:p>
            <a:pPr marL="380990" indent="-380990">
              <a:spcBef>
                <a:spcPts val="800"/>
              </a:spcBef>
              <a:buFont typeface="Wingdings" panose="05000000000000000000" pitchFamily="2" charset="2"/>
              <a:buChar char="§"/>
            </a:pPr>
            <a:r>
              <a:rPr lang="en-US" sz="2667" b="1" dirty="0">
                <a:latin typeface="TH Sarabun New" panose="020B0500040200020003" pitchFamily="34" charset="-34"/>
                <a:cs typeface="TH Sarabun New" panose="020B0500040200020003" pitchFamily="34" charset="-34"/>
              </a:rPr>
              <a:t>Thus agriculture is no longer the sufficient safety net, and poverty will increase sharply. </a:t>
            </a:r>
          </a:p>
          <a:p>
            <a:pPr marL="914377" lvl="1" indent="-304792">
              <a:spcBef>
                <a:spcPts val="800"/>
              </a:spcBef>
              <a:buFont typeface="Arial" panose="020B0604020202020204" pitchFamily="34" charset="0"/>
              <a:buChar char="•"/>
            </a:pPr>
            <a:r>
              <a:rPr lang="en-US" sz="2400" dirty="0">
                <a:latin typeface="TH Sarabun New" panose="020B0500040200020003" pitchFamily="34" charset="-34"/>
                <a:cs typeface="TH Sarabun New" panose="020B0500040200020003" pitchFamily="34" charset="-34"/>
              </a:rPr>
              <a:t>In 1997, when urban workers were laid off and returned home, farm income was more than 50% of agricultural household income</a:t>
            </a:r>
            <a:endParaRPr lang="th-TH" sz="2400" dirty="0">
              <a:latin typeface="TH Sarabun New" panose="020B0500040200020003" pitchFamily="34" charset="-34"/>
              <a:cs typeface="TH Sarabun New" panose="020B0500040200020003" pitchFamily="34" charset="-34"/>
            </a:endParaRPr>
          </a:p>
        </p:txBody>
      </p:sp>
      <p:sp>
        <p:nvSpPr>
          <p:cNvPr id="3" name="Arrow: Pentagon 2">
            <a:extLst>
              <a:ext uri="{FF2B5EF4-FFF2-40B4-BE49-F238E27FC236}">
                <a16:creationId xmlns:a16="http://schemas.microsoft.com/office/drawing/2014/main" id="{F676ED82-BC15-4AFD-93F5-B18D00234BD7}"/>
              </a:ext>
            </a:extLst>
          </p:cNvPr>
          <p:cNvSpPr/>
          <p:nvPr/>
        </p:nvSpPr>
        <p:spPr>
          <a:xfrm>
            <a:off x="0" y="1417902"/>
            <a:ext cx="3342640" cy="568339"/>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H Sarabun New" panose="020B0500040200020003" pitchFamily="34" charset="-34"/>
                <a:cs typeface="TH Sarabun New" panose="020B0500040200020003" pitchFamily="34" charset="-34"/>
              </a:rPr>
              <a:t>Indirect impact (cont.)</a:t>
            </a:r>
            <a:endParaRPr lang="th-TH"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38332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EFD839-6447-471A-B144-6E6A2B867F7F}"/>
              </a:ext>
            </a:extLst>
          </p:cNvPr>
          <p:cNvSpPr>
            <a:spLocks noGrp="1"/>
          </p:cNvSpPr>
          <p:nvPr>
            <p:ph type="sldNum" sz="quarter" idx="12"/>
          </p:nvPr>
        </p:nvSpPr>
        <p:spPr/>
        <p:txBody>
          <a:bodyPr/>
          <a:lstStyle/>
          <a:p>
            <a:fld id="{2BBA52F3-BB87-47C9-8F58-716823F9E311}" type="slidenum">
              <a:rPr lang="th-TH" smtClean="0">
                <a:solidFill>
                  <a:prstClr val="black"/>
                </a:solidFill>
              </a:rPr>
              <a:pPr/>
              <a:t>26</a:t>
            </a:fld>
            <a:endParaRPr lang="th-TH" dirty="0">
              <a:solidFill>
                <a:prstClr val="black"/>
              </a:solidFill>
            </a:endParaRPr>
          </a:p>
        </p:txBody>
      </p:sp>
      <p:sp>
        <p:nvSpPr>
          <p:cNvPr id="6" name="TextBox 5">
            <a:extLst>
              <a:ext uri="{FF2B5EF4-FFF2-40B4-BE49-F238E27FC236}">
                <a16:creationId xmlns:a16="http://schemas.microsoft.com/office/drawing/2014/main" id="{5675774F-97AA-4B87-A0DB-2BE89CD9A4C0}"/>
              </a:ext>
            </a:extLst>
          </p:cNvPr>
          <p:cNvSpPr txBox="1"/>
          <p:nvPr/>
        </p:nvSpPr>
        <p:spPr>
          <a:xfrm>
            <a:off x="2687147" y="127591"/>
            <a:ext cx="9232137" cy="769441"/>
          </a:xfrm>
          <a:prstGeom prst="rect">
            <a:avLst/>
          </a:prstGeom>
          <a:noFill/>
        </p:spPr>
        <p:txBody>
          <a:bodyPr wrap="square" rtlCol="0">
            <a:spAutoFit/>
          </a:bodyPr>
          <a:lstStyle/>
          <a:p>
            <a:pPr algn="r"/>
            <a:r>
              <a:rPr lang="en-US" sz="44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Sources of indirect impact on agriculture (cont.)</a:t>
            </a:r>
            <a:endParaRPr lang="en-US" sz="4400" b="1" dirty="0">
              <a:latin typeface="TH Sarabun New" panose="020B0500040200020003" pitchFamily="34" charset="-34"/>
              <a:cs typeface="TH Sarabun New" panose="020B0500040200020003" pitchFamily="34" charset="-34"/>
            </a:endParaRPr>
          </a:p>
        </p:txBody>
      </p:sp>
      <p:sp>
        <p:nvSpPr>
          <p:cNvPr id="5" name="TextBox 4">
            <a:extLst>
              <a:ext uri="{FF2B5EF4-FFF2-40B4-BE49-F238E27FC236}">
                <a16:creationId xmlns:a16="http://schemas.microsoft.com/office/drawing/2014/main" id="{0D20D922-0230-4447-AD42-12C6A4854EB9}"/>
              </a:ext>
            </a:extLst>
          </p:cNvPr>
          <p:cNvSpPr txBox="1"/>
          <p:nvPr/>
        </p:nvSpPr>
        <p:spPr>
          <a:xfrm>
            <a:off x="397778" y="2057299"/>
            <a:ext cx="5254764" cy="1569660"/>
          </a:xfrm>
          <a:prstGeom prst="rect">
            <a:avLst/>
          </a:prstGeom>
          <a:noFill/>
        </p:spPr>
        <p:txBody>
          <a:bodyPr wrap="square" rtlCol="0">
            <a:spAutoFit/>
          </a:bodyPr>
          <a:lstStyle/>
          <a:p>
            <a:pPr marL="380990" indent="-380990">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Farm income is only 26-35% of agricultural household income (SES and PIER Survey)</a:t>
            </a:r>
          </a:p>
          <a:p>
            <a:pPr marL="380990" indent="-380990">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The poorer households depend more heavily on non agri income.</a:t>
            </a:r>
          </a:p>
        </p:txBody>
      </p:sp>
      <p:pic>
        <p:nvPicPr>
          <p:cNvPr id="7" name="Picture 2">
            <a:extLst>
              <a:ext uri="{FF2B5EF4-FFF2-40B4-BE49-F238E27FC236}">
                <a16:creationId xmlns:a16="http://schemas.microsoft.com/office/drawing/2014/main" id="{818B386C-1DC0-4AD6-B103-9DB3E04D8B6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292610" y="3848905"/>
            <a:ext cx="4720045" cy="28440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3AB70F2-4473-48DC-80FF-E61516963E10}"/>
              </a:ext>
            </a:extLst>
          </p:cNvPr>
          <p:cNvSpPr/>
          <p:nvPr/>
        </p:nvSpPr>
        <p:spPr>
          <a:xfrm>
            <a:off x="5587159" y="6538912"/>
            <a:ext cx="2763469" cy="307777"/>
          </a:xfrm>
          <a:prstGeom prst="rect">
            <a:avLst/>
          </a:prstGeom>
        </p:spPr>
        <p:txBody>
          <a:bodyPr wrap="square">
            <a:spAutoFit/>
          </a:bodyPr>
          <a:lstStyle/>
          <a:p>
            <a:r>
              <a:rPr lang="en-US" sz="1400" i="1" dirty="0">
                <a:latin typeface="TH Sarabun New" panose="020B0500040200020003" pitchFamily="34" charset="-34"/>
                <a:cs typeface="TH Sarabun New" panose="020B0500040200020003" pitchFamily="34" charset="-34"/>
              </a:rPr>
              <a:t>Source: </a:t>
            </a:r>
            <a:r>
              <a:rPr lang="en-US" sz="1400" i="1" dirty="0" err="1">
                <a:latin typeface="TH Sarabun New" panose="020B0500040200020003" pitchFamily="34" charset="-34"/>
                <a:cs typeface="TH Sarabun New" panose="020B0500040200020003" pitchFamily="34" charset="-34"/>
              </a:rPr>
              <a:t>Chantarat</a:t>
            </a:r>
            <a:r>
              <a:rPr lang="en-US" sz="1400" i="1" dirty="0">
                <a:latin typeface="TH Sarabun New" panose="020B0500040200020003" pitchFamily="34" charset="-34"/>
                <a:cs typeface="TH Sarabun New" panose="020B0500040200020003" pitchFamily="34" charset="-34"/>
              </a:rPr>
              <a:t> et al. (2020)</a:t>
            </a:r>
            <a:endParaRPr lang="th-TH" sz="1400" i="1" dirty="0">
              <a:latin typeface="TH Sarabun New" panose="020B0500040200020003" pitchFamily="34" charset="-34"/>
              <a:cs typeface="TH Sarabun New" panose="020B0500040200020003" pitchFamily="34" charset="-34"/>
            </a:endParaRPr>
          </a:p>
        </p:txBody>
      </p:sp>
      <p:grpSp>
        <p:nvGrpSpPr>
          <p:cNvPr id="29" name="Group 28">
            <a:extLst>
              <a:ext uri="{FF2B5EF4-FFF2-40B4-BE49-F238E27FC236}">
                <a16:creationId xmlns:a16="http://schemas.microsoft.com/office/drawing/2014/main" id="{E900868C-0777-4CCD-BA23-C6EDC1E107D8}"/>
              </a:ext>
            </a:extLst>
          </p:cNvPr>
          <p:cNvGrpSpPr/>
          <p:nvPr/>
        </p:nvGrpSpPr>
        <p:grpSpPr>
          <a:xfrm>
            <a:off x="5455367" y="1296416"/>
            <a:ext cx="6464968" cy="2523931"/>
            <a:chOff x="2286620" y="613961"/>
            <a:chExt cx="4848726" cy="1892948"/>
          </a:xfrm>
        </p:grpSpPr>
        <p:grpSp>
          <p:nvGrpSpPr>
            <p:cNvPr id="24" name="Group 23">
              <a:extLst>
                <a:ext uri="{FF2B5EF4-FFF2-40B4-BE49-F238E27FC236}">
                  <a16:creationId xmlns:a16="http://schemas.microsoft.com/office/drawing/2014/main" id="{EFEEB043-4523-4E20-9ABD-4BD52D6A8E65}"/>
                </a:ext>
              </a:extLst>
            </p:cNvPr>
            <p:cNvGrpSpPr/>
            <p:nvPr/>
          </p:nvGrpSpPr>
          <p:grpSpPr>
            <a:xfrm>
              <a:off x="2286620" y="613961"/>
              <a:ext cx="4848726" cy="1892948"/>
              <a:chOff x="2286620" y="613961"/>
              <a:chExt cx="4848726" cy="1892948"/>
            </a:xfrm>
          </p:grpSpPr>
          <p:pic>
            <p:nvPicPr>
              <p:cNvPr id="14" name="Picture 13">
                <a:extLst>
                  <a:ext uri="{FF2B5EF4-FFF2-40B4-BE49-F238E27FC236}">
                    <a16:creationId xmlns:a16="http://schemas.microsoft.com/office/drawing/2014/main" id="{C92CDDB7-307C-4080-8F30-FDE528FB815A}"/>
                  </a:ext>
                </a:extLst>
              </p:cNvPr>
              <p:cNvPicPr>
                <a:picLocks noChangeAspect="1"/>
              </p:cNvPicPr>
              <p:nvPr/>
            </p:nvPicPr>
            <p:blipFill>
              <a:blip r:embed="rId4"/>
              <a:stretch>
                <a:fillRect/>
              </a:stretch>
            </p:blipFill>
            <p:spPr>
              <a:xfrm>
                <a:off x="2609172" y="627979"/>
                <a:ext cx="4124480" cy="1878930"/>
              </a:xfrm>
              <a:prstGeom prst="rect">
                <a:avLst/>
              </a:prstGeom>
            </p:spPr>
          </p:pic>
          <p:sp>
            <p:nvSpPr>
              <p:cNvPr id="3" name="TextBox 2">
                <a:extLst>
                  <a:ext uri="{FF2B5EF4-FFF2-40B4-BE49-F238E27FC236}">
                    <a16:creationId xmlns:a16="http://schemas.microsoft.com/office/drawing/2014/main" id="{18B26382-8063-49F5-9A7F-720751A4075E}"/>
                  </a:ext>
                </a:extLst>
              </p:cNvPr>
              <p:cNvSpPr txBox="1"/>
              <p:nvPr/>
            </p:nvSpPr>
            <p:spPr>
              <a:xfrm>
                <a:off x="2286620" y="613961"/>
                <a:ext cx="4848726" cy="300082"/>
              </a:xfrm>
              <a:prstGeom prst="rect">
                <a:avLst/>
              </a:prstGeom>
              <a:solidFill>
                <a:schemeClr val="bg1"/>
              </a:solidFill>
            </p:spPr>
            <p:txBody>
              <a:bodyPr wrap="square" rtlCol="0">
                <a:spAutoFit/>
              </a:bodyPr>
              <a:lstStyle/>
              <a:p>
                <a:pPr algn="ctr"/>
                <a:r>
                  <a:rPr lang="en-US" sz="2000" b="1" dirty="0">
                    <a:latin typeface="TH Sarabun New" panose="020B0500040200020003" pitchFamily="34" charset="-34"/>
                    <a:cs typeface="TH Sarabun New" panose="020B0500040200020003" pitchFamily="34" charset="-34"/>
                  </a:rPr>
                  <a:t>The dependence on non agri income of agri households by income status </a:t>
                </a:r>
                <a:endParaRPr lang="th-TH" sz="2000" b="1" dirty="0">
                  <a:latin typeface="TH Sarabun New" panose="020B0500040200020003" pitchFamily="34" charset="-34"/>
                  <a:cs typeface="TH Sarabun New" panose="020B0500040200020003" pitchFamily="34" charset="-34"/>
                </a:endParaRPr>
              </a:p>
            </p:txBody>
          </p:sp>
          <p:sp>
            <p:nvSpPr>
              <p:cNvPr id="12" name="TextBox 11">
                <a:extLst>
                  <a:ext uri="{FF2B5EF4-FFF2-40B4-BE49-F238E27FC236}">
                    <a16:creationId xmlns:a16="http://schemas.microsoft.com/office/drawing/2014/main" id="{B81CF092-4ACB-4CF4-9904-BE1E072666CE}"/>
                  </a:ext>
                </a:extLst>
              </p:cNvPr>
              <p:cNvSpPr txBox="1"/>
              <p:nvPr/>
            </p:nvSpPr>
            <p:spPr>
              <a:xfrm>
                <a:off x="2988409" y="2023467"/>
                <a:ext cx="576223" cy="253915"/>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average</a:t>
                </a:r>
                <a:endParaRPr lang="th-TH" sz="1600" dirty="0">
                  <a:latin typeface="TH Sarabun New" panose="020B0500040200020003" pitchFamily="34" charset="-34"/>
                  <a:cs typeface="TH Sarabun New" panose="020B0500040200020003" pitchFamily="34" charset="-34"/>
                </a:endParaRPr>
              </a:p>
            </p:txBody>
          </p:sp>
          <p:sp>
            <p:nvSpPr>
              <p:cNvPr id="13" name="TextBox 12">
                <a:extLst>
                  <a:ext uri="{FF2B5EF4-FFF2-40B4-BE49-F238E27FC236}">
                    <a16:creationId xmlns:a16="http://schemas.microsoft.com/office/drawing/2014/main" id="{CD58CE1E-AB67-4814-B33C-69AC34DBB9C3}"/>
                  </a:ext>
                </a:extLst>
              </p:cNvPr>
              <p:cNvSpPr txBox="1"/>
              <p:nvPr/>
            </p:nvSpPr>
            <p:spPr>
              <a:xfrm>
                <a:off x="3673012" y="2027068"/>
                <a:ext cx="576223" cy="253915"/>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lowest</a:t>
                </a:r>
                <a:endParaRPr lang="th-TH" sz="1600" dirty="0">
                  <a:latin typeface="TH Sarabun New" panose="020B0500040200020003" pitchFamily="34" charset="-34"/>
                  <a:cs typeface="TH Sarabun New" panose="020B0500040200020003" pitchFamily="34" charset="-34"/>
                </a:endParaRPr>
              </a:p>
            </p:txBody>
          </p:sp>
          <p:sp>
            <p:nvSpPr>
              <p:cNvPr id="17" name="TextBox 16">
                <a:extLst>
                  <a:ext uri="{FF2B5EF4-FFF2-40B4-BE49-F238E27FC236}">
                    <a16:creationId xmlns:a16="http://schemas.microsoft.com/office/drawing/2014/main" id="{3C9FDCD9-547C-48E9-8439-BF5FEC10DF75}"/>
                  </a:ext>
                </a:extLst>
              </p:cNvPr>
              <p:cNvSpPr txBox="1"/>
              <p:nvPr/>
            </p:nvSpPr>
            <p:spPr>
              <a:xfrm>
                <a:off x="4304103" y="2029854"/>
                <a:ext cx="576223" cy="253915"/>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low</a:t>
                </a:r>
                <a:endParaRPr lang="th-TH" sz="1600" dirty="0">
                  <a:latin typeface="TH Sarabun New" panose="020B0500040200020003" pitchFamily="34" charset="-34"/>
                  <a:cs typeface="TH Sarabun New" panose="020B0500040200020003" pitchFamily="34" charset="-34"/>
                </a:endParaRPr>
              </a:p>
            </p:txBody>
          </p:sp>
          <p:sp>
            <p:nvSpPr>
              <p:cNvPr id="19" name="TextBox 18">
                <a:extLst>
                  <a:ext uri="{FF2B5EF4-FFF2-40B4-BE49-F238E27FC236}">
                    <a16:creationId xmlns:a16="http://schemas.microsoft.com/office/drawing/2014/main" id="{651314EB-A6FB-477E-9C59-822301E5019F}"/>
                  </a:ext>
                </a:extLst>
              </p:cNvPr>
              <p:cNvSpPr txBox="1"/>
              <p:nvPr/>
            </p:nvSpPr>
            <p:spPr>
              <a:xfrm>
                <a:off x="4888464" y="2029854"/>
                <a:ext cx="576223" cy="253915"/>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middle</a:t>
                </a:r>
                <a:endParaRPr lang="th-TH" sz="1600" dirty="0">
                  <a:latin typeface="TH Sarabun New" panose="020B0500040200020003" pitchFamily="34" charset="-34"/>
                  <a:cs typeface="TH Sarabun New" panose="020B0500040200020003" pitchFamily="34" charset="-34"/>
                </a:endParaRPr>
              </a:p>
            </p:txBody>
          </p:sp>
          <p:sp>
            <p:nvSpPr>
              <p:cNvPr id="21" name="TextBox 20">
                <a:extLst>
                  <a:ext uri="{FF2B5EF4-FFF2-40B4-BE49-F238E27FC236}">
                    <a16:creationId xmlns:a16="http://schemas.microsoft.com/office/drawing/2014/main" id="{C7210AF9-4304-424A-A668-45E3A3681D69}"/>
                  </a:ext>
                </a:extLst>
              </p:cNvPr>
              <p:cNvSpPr txBox="1"/>
              <p:nvPr/>
            </p:nvSpPr>
            <p:spPr>
              <a:xfrm>
                <a:off x="5548444" y="2023467"/>
                <a:ext cx="576223" cy="253916"/>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high</a:t>
                </a:r>
                <a:endParaRPr lang="th-TH" sz="1600" dirty="0">
                  <a:latin typeface="TH Sarabun New" panose="020B0500040200020003" pitchFamily="34" charset="-34"/>
                  <a:cs typeface="TH Sarabun New" panose="020B0500040200020003" pitchFamily="34" charset="-34"/>
                </a:endParaRPr>
              </a:p>
            </p:txBody>
          </p:sp>
          <p:sp>
            <p:nvSpPr>
              <p:cNvPr id="23" name="TextBox 22">
                <a:extLst>
                  <a:ext uri="{FF2B5EF4-FFF2-40B4-BE49-F238E27FC236}">
                    <a16:creationId xmlns:a16="http://schemas.microsoft.com/office/drawing/2014/main" id="{E11338DA-4154-4095-BA93-BFC8F4D06E33}"/>
                  </a:ext>
                </a:extLst>
              </p:cNvPr>
              <p:cNvSpPr txBox="1"/>
              <p:nvPr/>
            </p:nvSpPr>
            <p:spPr>
              <a:xfrm>
                <a:off x="6185319" y="2027068"/>
                <a:ext cx="576223" cy="253916"/>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highest</a:t>
                </a:r>
                <a:endParaRPr lang="th-TH" sz="1600" dirty="0">
                  <a:latin typeface="TH Sarabun New" panose="020B0500040200020003" pitchFamily="34" charset="-34"/>
                  <a:cs typeface="TH Sarabun New" panose="020B0500040200020003" pitchFamily="34" charset="-34"/>
                </a:endParaRPr>
              </a:p>
            </p:txBody>
          </p:sp>
        </p:grpSp>
        <p:sp>
          <p:nvSpPr>
            <p:cNvPr id="26" name="TextBox 25">
              <a:extLst>
                <a:ext uri="{FF2B5EF4-FFF2-40B4-BE49-F238E27FC236}">
                  <a16:creationId xmlns:a16="http://schemas.microsoft.com/office/drawing/2014/main" id="{BCA2CCD5-B4E1-46D3-AA73-B1BF59848FBC}"/>
                </a:ext>
              </a:extLst>
            </p:cNvPr>
            <p:cNvSpPr txBox="1"/>
            <p:nvPr/>
          </p:nvSpPr>
          <p:spPr>
            <a:xfrm>
              <a:off x="3917451" y="2238976"/>
              <a:ext cx="753961" cy="253916"/>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Agri income</a:t>
              </a:r>
              <a:endParaRPr lang="th-TH" sz="1600" dirty="0">
                <a:latin typeface="TH Sarabun New" panose="020B0500040200020003" pitchFamily="34" charset="-34"/>
                <a:cs typeface="TH Sarabun New" panose="020B0500040200020003" pitchFamily="34" charset="-34"/>
              </a:endParaRPr>
            </a:p>
          </p:txBody>
        </p:sp>
        <p:sp>
          <p:nvSpPr>
            <p:cNvPr id="28" name="TextBox 27">
              <a:extLst>
                <a:ext uri="{FF2B5EF4-FFF2-40B4-BE49-F238E27FC236}">
                  <a16:creationId xmlns:a16="http://schemas.microsoft.com/office/drawing/2014/main" id="{375A148C-C8D7-4239-8140-7B42666B4E79}"/>
                </a:ext>
              </a:extLst>
            </p:cNvPr>
            <p:cNvSpPr txBox="1"/>
            <p:nvPr/>
          </p:nvSpPr>
          <p:spPr>
            <a:xfrm>
              <a:off x="4764829" y="2238976"/>
              <a:ext cx="1600199" cy="253915"/>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Non agri income (remittance)</a:t>
              </a:r>
              <a:endParaRPr lang="th-TH" sz="1600" dirty="0">
                <a:latin typeface="TH Sarabun New" panose="020B0500040200020003" pitchFamily="34" charset="-34"/>
                <a:cs typeface="TH Sarabun New" panose="020B0500040200020003" pitchFamily="34" charset="-34"/>
              </a:endParaRPr>
            </a:p>
          </p:txBody>
        </p:sp>
      </p:grpSp>
      <p:sp>
        <p:nvSpPr>
          <p:cNvPr id="11" name="Arrow: Pentagon 10">
            <a:extLst>
              <a:ext uri="{FF2B5EF4-FFF2-40B4-BE49-F238E27FC236}">
                <a16:creationId xmlns:a16="http://schemas.microsoft.com/office/drawing/2014/main" id="{1550C240-9A5A-4CC2-BD31-0E3D1CD78A36}"/>
              </a:ext>
            </a:extLst>
          </p:cNvPr>
          <p:cNvSpPr/>
          <p:nvPr/>
        </p:nvSpPr>
        <p:spPr>
          <a:xfrm>
            <a:off x="-40454" y="1396497"/>
            <a:ext cx="3342640" cy="568339"/>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H Sarabun New" panose="020B0500040200020003" pitchFamily="34" charset="-34"/>
                <a:cs typeface="TH Sarabun New" panose="020B0500040200020003" pitchFamily="34" charset="-34"/>
              </a:rPr>
              <a:t>Indirect impact (cont.)</a:t>
            </a:r>
            <a:endParaRPr lang="th-TH" b="1" dirty="0">
              <a:latin typeface="TH Sarabun New" panose="020B0500040200020003" pitchFamily="34" charset="-34"/>
              <a:cs typeface="TH Sarabun New" panose="020B0500040200020003" pitchFamily="34" charset="-34"/>
            </a:endParaRPr>
          </a:p>
        </p:txBody>
      </p:sp>
      <p:grpSp>
        <p:nvGrpSpPr>
          <p:cNvPr id="31" name="Group 30">
            <a:extLst>
              <a:ext uri="{FF2B5EF4-FFF2-40B4-BE49-F238E27FC236}">
                <a16:creationId xmlns:a16="http://schemas.microsoft.com/office/drawing/2014/main" id="{F863CD9E-29A5-4C0D-B87A-8AA77B9C8373}"/>
              </a:ext>
            </a:extLst>
          </p:cNvPr>
          <p:cNvGrpSpPr/>
          <p:nvPr/>
        </p:nvGrpSpPr>
        <p:grpSpPr>
          <a:xfrm>
            <a:off x="606439" y="3729964"/>
            <a:ext cx="4595589" cy="3000445"/>
            <a:chOff x="176563" y="2877599"/>
            <a:chExt cx="2954558" cy="1889499"/>
          </a:xfrm>
        </p:grpSpPr>
        <p:grpSp>
          <p:nvGrpSpPr>
            <p:cNvPr id="16" name="Group 15">
              <a:extLst>
                <a:ext uri="{FF2B5EF4-FFF2-40B4-BE49-F238E27FC236}">
                  <a16:creationId xmlns:a16="http://schemas.microsoft.com/office/drawing/2014/main" id="{B2967EF7-6D7E-48B2-8BAD-C3C6D4836E23}"/>
                </a:ext>
              </a:extLst>
            </p:cNvPr>
            <p:cNvGrpSpPr/>
            <p:nvPr/>
          </p:nvGrpSpPr>
          <p:grpSpPr>
            <a:xfrm>
              <a:off x="176563" y="2877599"/>
              <a:ext cx="2954558" cy="1889499"/>
              <a:chOff x="176563" y="2877599"/>
              <a:chExt cx="2954558" cy="1889499"/>
            </a:xfrm>
          </p:grpSpPr>
          <p:pic>
            <p:nvPicPr>
              <p:cNvPr id="9" name="Picture 8" descr="A screenshot of a cell phone&#10;&#10;Description automatically generated">
                <a:extLst>
                  <a:ext uri="{FF2B5EF4-FFF2-40B4-BE49-F238E27FC236}">
                    <a16:creationId xmlns:a16="http://schemas.microsoft.com/office/drawing/2014/main" id="{E408875E-87A5-4329-92EA-9DD5100969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491" y="3012772"/>
                <a:ext cx="2918702" cy="1754326"/>
              </a:xfrm>
              <a:prstGeom prst="rect">
                <a:avLst/>
              </a:prstGeom>
              <a:solidFill>
                <a:srgbClr val="FFFF00"/>
              </a:solidFill>
              <a:ln>
                <a:noFill/>
              </a:ln>
            </p:spPr>
          </p:pic>
          <p:sp>
            <p:nvSpPr>
              <p:cNvPr id="15" name="TextBox 14">
                <a:extLst>
                  <a:ext uri="{FF2B5EF4-FFF2-40B4-BE49-F238E27FC236}">
                    <a16:creationId xmlns:a16="http://schemas.microsoft.com/office/drawing/2014/main" id="{A0950333-E94C-4267-86B8-053ABD5CDBA2}"/>
                  </a:ext>
                </a:extLst>
              </p:cNvPr>
              <p:cNvSpPr txBox="1"/>
              <p:nvPr/>
            </p:nvSpPr>
            <p:spPr>
              <a:xfrm>
                <a:off x="176563" y="2877599"/>
                <a:ext cx="2954558" cy="445784"/>
              </a:xfrm>
              <a:prstGeom prst="rect">
                <a:avLst/>
              </a:prstGeom>
              <a:solidFill>
                <a:schemeClr val="bg1"/>
              </a:solidFill>
            </p:spPr>
            <p:txBody>
              <a:bodyPr wrap="square" rtlCol="0">
                <a:spAutoFit/>
              </a:bodyPr>
              <a:lstStyle/>
              <a:p>
                <a:pPr algn="ctr"/>
                <a:r>
                  <a:rPr lang="en-US" sz="2000" b="1" dirty="0">
                    <a:latin typeface="TH Sarabun New" panose="020B0500040200020003" pitchFamily="34" charset="-34"/>
                    <a:cs typeface="TH Sarabun New" panose="020B0500040200020003" pitchFamily="34" charset="-34"/>
                  </a:rPr>
                  <a:t>Agri income as percentage for farm household income between 2002 &amp; 2019</a:t>
                </a:r>
                <a:endParaRPr lang="th-TH" sz="2000" b="1" dirty="0">
                  <a:latin typeface="TH Sarabun New" panose="020B0500040200020003" pitchFamily="34" charset="-34"/>
                  <a:cs typeface="TH Sarabun New" panose="020B0500040200020003" pitchFamily="34" charset="-34"/>
                </a:endParaRPr>
              </a:p>
            </p:txBody>
          </p:sp>
        </p:grpSp>
        <p:sp>
          <p:nvSpPr>
            <p:cNvPr id="18" name="TextBox 17">
              <a:extLst>
                <a:ext uri="{FF2B5EF4-FFF2-40B4-BE49-F238E27FC236}">
                  <a16:creationId xmlns:a16="http://schemas.microsoft.com/office/drawing/2014/main" id="{1D2E2A07-F3D1-48C7-9544-929A6425DEE1}"/>
                </a:ext>
              </a:extLst>
            </p:cNvPr>
            <p:cNvSpPr txBox="1"/>
            <p:nvPr/>
          </p:nvSpPr>
          <p:spPr>
            <a:xfrm>
              <a:off x="1089135" y="4490099"/>
              <a:ext cx="441960" cy="213201"/>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2002</a:t>
              </a:r>
              <a:endParaRPr lang="th-TH" sz="1600" dirty="0">
                <a:latin typeface="TH Sarabun New" panose="020B0500040200020003" pitchFamily="34" charset="-34"/>
                <a:cs typeface="TH Sarabun New" panose="020B0500040200020003" pitchFamily="34" charset="-34"/>
              </a:endParaRPr>
            </a:p>
          </p:txBody>
        </p:sp>
        <p:sp>
          <p:nvSpPr>
            <p:cNvPr id="25" name="TextBox 24">
              <a:extLst>
                <a:ext uri="{FF2B5EF4-FFF2-40B4-BE49-F238E27FC236}">
                  <a16:creationId xmlns:a16="http://schemas.microsoft.com/office/drawing/2014/main" id="{B14EA1D8-A9BD-4453-BE39-8A3DDED9E8FA}"/>
                </a:ext>
              </a:extLst>
            </p:cNvPr>
            <p:cNvSpPr txBox="1"/>
            <p:nvPr/>
          </p:nvSpPr>
          <p:spPr>
            <a:xfrm>
              <a:off x="2235618" y="4477095"/>
              <a:ext cx="441960" cy="213201"/>
            </a:xfrm>
            <a:prstGeom prst="rect">
              <a:avLst/>
            </a:prstGeom>
            <a:solidFill>
              <a:schemeClr val="bg1"/>
            </a:solidFill>
          </p:spPr>
          <p:txBody>
            <a:bodyPr wrap="square" rtlCol="0">
              <a:spAutoFit/>
            </a:bodyPr>
            <a:lstStyle/>
            <a:p>
              <a:r>
                <a:rPr lang="en-US" sz="1600" dirty="0">
                  <a:latin typeface="TH Sarabun New" panose="020B0500040200020003" pitchFamily="34" charset="-34"/>
                  <a:cs typeface="TH Sarabun New" panose="020B0500040200020003" pitchFamily="34" charset="-34"/>
                </a:rPr>
                <a:t>2019</a:t>
              </a:r>
              <a:endParaRPr lang="th-TH" sz="1600" dirty="0">
                <a:latin typeface="TH Sarabun New" panose="020B0500040200020003" pitchFamily="34" charset="-34"/>
                <a:cs typeface="TH Sarabun New" panose="020B0500040200020003" pitchFamily="34" charset="-34"/>
              </a:endParaRPr>
            </a:p>
          </p:txBody>
        </p:sp>
      </p:grpSp>
      <p:sp>
        <p:nvSpPr>
          <p:cNvPr id="10" name="TextBox 9">
            <a:extLst>
              <a:ext uri="{FF2B5EF4-FFF2-40B4-BE49-F238E27FC236}">
                <a16:creationId xmlns:a16="http://schemas.microsoft.com/office/drawing/2014/main" id="{9D285918-4B9E-464F-915F-415F44678BB4}"/>
              </a:ext>
            </a:extLst>
          </p:cNvPr>
          <p:cNvSpPr txBox="1"/>
          <p:nvPr/>
        </p:nvSpPr>
        <p:spPr>
          <a:xfrm>
            <a:off x="5696241" y="3714574"/>
            <a:ext cx="5643751" cy="400110"/>
          </a:xfrm>
          <a:prstGeom prst="rect">
            <a:avLst/>
          </a:prstGeom>
          <a:noFill/>
        </p:spPr>
        <p:txBody>
          <a:bodyPr wrap="square" rtlCol="0">
            <a:spAutoFit/>
          </a:bodyPr>
          <a:lstStyle/>
          <a:p>
            <a:pPr algn="ctr"/>
            <a:r>
              <a:rPr lang="en-US" sz="2000" b="1" dirty="0">
                <a:latin typeface="TH Sarabun New" panose="020B0500040200020003" pitchFamily="34" charset="-34"/>
                <a:cs typeface="TH Sarabun New" panose="020B0500040200020003" pitchFamily="34" charset="-34"/>
              </a:rPr>
              <a:t>The survey about proportion</a:t>
            </a:r>
            <a:r>
              <a:rPr lang="th-TH" sz="2000" b="1" dirty="0">
                <a:latin typeface="TH Sarabun New" panose="020B0500040200020003" pitchFamily="34" charset="-34"/>
                <a:cs typeface="TH Sarabun New" panose="020B0500040200020003" pitchFamily="34" charset="-34"/>
              </a:rPr>
              <a:t> </a:t>
            </a:r>
            <a:r>
              <a:rPr lang="en-US" sz="2000" b="1" dirty="0">
                <a:latin typeface="TH Sarabun New" panose="020B0500040200020003" pitchFamily="34" charset="-34"/>
                <a:cs typeface="TH Sarabun New" panose="020B0500040200020003" pitchFamily="34" charset="-34"/>
              </a:rPr>
              <a:t>of agri household income 2020</a:t>
            </a:r>
            <a:endParaRPr lang="th-TH" sz="2000"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151324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EFD839-6447-471A-B144-6E6A2B867F7F}"/>
              </a:ext>
            </a:extLst>
          </p:cNvPr>
          <p:cNvSpPr>
            <a:spLocks noGrp="1"/>
          </p:cNvSpPr>
          <p:nvPr>
            <p:ph type="sldNum" sz="quarter" idx="12"/>
          </p:nvPr>
        </p:nvSpPr>
        <p:spPr/>
        <p:txBody>
          <a:bodyPr/>
          <a:lstStyle/>
          <a:p>
            <a:fld id="{2BBA52F3-BB87-47C9-8F58-716823F9E311}" type="slidenum">
              <a:rPr lang="th-TH" smtClean="0">
                <a:solidFill>
                  <a:prstClr val="black"/>
                </a:solidFill>
              </a:rPr>
              <a:pPr/>
              <a:t>27</a:t>
            </a:fld>
            <a:endParaRPr lang="th-TH" dirty="0">
              <a:solidFill>
                <a:prstClr val="black"/>
              </a:solidFill>
            </a:endParaRPr>
          </a:p>
        </p:txBody>
      </p:sp>
      <p:pic>
        <p:nvPicPr>
          <p:cNvPr id="7" name="Picture 6">
            <a:extLst>
              <a:ext uri="{FF2B5EF4-FFF2-40B4-BE49-F238E27FC236}">
                <a16:creationId xmlns:a16="http://schemas.microsoft.com/office/drawing/2014/main" id="{E4FBE8DC-956F-425A-9032-0D46D12213E2}"/>
              </a:ext>
            </a:extLst>
          </p:cNvPr>
          <p:cNvPicPr>
            <a:picLocks noChangeAspect="1"/>
          </p:cNvPicPr>
          <p:nvPr/>
        </p:nvPicPr>
        <p:blipFill rotWithShape="1">
          <a:blip r:embed="rId3"/>
          <a:srcRect l="19275" t="32381" r="14305" b="7510"/>
          <a:stretch/>
        </p:blipFill>
        <p:spPr>
          <a:xfrm>
            <a:off x="284016" y="3588915"/>
            <a:ext cx="5165561" cy="2272011"/>
          </a:xfrm>
          <a:prstGeom prst="rect">
            <a:avLst/>
          </a:prstGeom>
        </p:spPr>
      </p:pic>
      <p:pic>
        <p:nvPicPr>
          <p:cNvPr id="15" name="Content Placeholder 4" descr="A screenshot of a cell phone&#10;&#10;Description automatically generated">
            <a:extLst>
              <a:ext uri="{FF2B5EF4-FFF2-40B4-BE49-F238E27FC236}">
                <a16:creationId xmlns:a16="http://schemas.microsoft.com/office/drawing/2014/main" id="{288FEBC6-02E7-4CAF-BBDE-EA99B2BA3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730" y="1690543"/>
            <a:ext cx="6317454" cy="4269217"/>
          </a:xfrm>
          <a:prstGeom prst="rect">
            <a:avLst/>
          </a:prstGeom>
        </p:spPr>
      </p:pic>
      <p:sp>
        <p:nvSpPr>
          <p:cNvPr id="20" name="Rectangle 19">
            <a:extLst>
              <a:ext uri="{FF2B5EF4-FFF2-40B4-BE49-F238E27FC236}">
                <a16:creationId xmlns:a16="http://schemas.microsoft.com/office/drawing/2014/main" id="{3CFEA5C4-B389-48C4-A089-F46E895C2BBE}"/>
              </a:ext>
            </a:extLst>
          </p:cNvPr>
          <p:cNvSpPr/>
          <p:nvPr/>
        </p:nvSpPr>
        <p:spPr>
          <a:xfrm>
            <a:off x="5790443" y="6187072"/>
            <a:ext cx="2294020" cy="307777"/>
          </a:xfrm>
          <a:prstGeom prst="rect">
            <a:avLst/>
          </a:prstGeom>
        </p:spPr>
        <p:txBody>
          <a:bodyPr wrap="square">
            <a:spAutoFit/>
          </a:bodyPr>
          <a:lstStyle/>
          <a:p>
            <a:r>
              <a:rPr lang="en-US" sz="1400" i="1" dirty="0">
                <a:latin typeface="TH Sarabun New" panose="020B0500040200020003" pitchFamily="34" charset="-34"/>
                <a:cs typeface="TH Sarabun New" panose="020B0500040200020003" pitchFamily="34" charset="-34"/>
              </a:rPr>
              <a:t>Source: </a:t>
            </a:r>
            <a:r>
              <a:rPr lang="en-US" sz="1400" i="1" dirty="0" err="1">
                <a:latin typeface="TH Sarabun New" panose="020B0500040200020003" pitchFamily="34" charset="-34"/>
                <a:cs typeface="TH Sarabun New" panose="020B0500040200020003" pitchFamily="34" charset="-34"/>
              </a:rPr>
              <a:t>Chantarat</a:t>
            </a:r>
            <a:r>
              <a:rPr lang="en-US" sz="1400" i="1" dirty="0">
                <a:latin typeface="TH Sarabun New" panose="020B0500040200020003" pitchFamily="34" charset="-34"/>
                <a:cs typeface="TH Sarabun New" panose="020B0500040200020003" pitchFamily="34" charset="-34"/>
              </a:rPr>
              <a:t> et al. (2020)</a:t>
            </a:r>
            <a:endParaRPr lang="th-TH" sz="1400" i="1" dirty="0">
              <a:latin typeface="TH Sarabun New" panose="020B0500040200020003" pitchFamily="34" charset="-34"/>
              <a:cs typeface="TH Sarabun New" panose="020B0500040200020003" pitchFamily="34" charset="-34"/>
            </a:endParaRPr>
          </a:p>
        </p:txBody>
      </p:sp>
      <p:sp>
        <p:nvSpPr>
          <p:cNvPr id="3" name="TextBox 2">
            <a:extLst>
              <a:ext uri="{FF2B5EF4-FFF2-40B4-BE49-F238E27FC236}">
                <a16:creationId xmlns:a16="http://schemas.microsoft.com/office/drawing/2014/main" id="{0F0AB534-A5CF-4FA7-8385-294CD1DB4C36}"/>
              </a:ext>
            </a:extLst>
          </p:cNvPr>
          <p:cNvSpPr txBox="1"/>
          <p:nvPr/>
        </p:nvSpPr>
        <p:spPr>
          <a:xfrm>
            <a:off x="556732" y="6048573"/>
            <a:ext cx="872355" cy="307777"/>
          </a:xfrm>
          <a:prstGeom prst="rect">
            <a:avLst/>
          </a:prstGeom>
          <a:noFill/>
        </p:spPr>
        <p:txBody>
          <a:bodyPr wrap="none" rtlCol="0">
            <a:spAutoFit/>
          </a:bodyPr>
          <a:lstStyle/>
          <a:p>
            <a:r>
              <a:rPr lang="en-US" sz="1400" i="1" dirty="0">
                <a:latin typeface="TH Sarabun New" panose="020B0500040200020003" pitchFamily="34" charset="-34"/>
                <a:cs typeface="TH Sarabun New" panose="020B0500040200020003" pitchFamily="34" charset="-34"/>
              </a:rPr>
              <a:t>Source: BOT.</a:t>
            </a:r>
          </a:p>
        </p:txBody>
      </p:sp>
      <p:sp>
        <p:nvSpPr>
          <p:cNvPr id="8" name="Arrow: Pentagon 7">
            <a:extLst>
              <a:ext uri="{FF2B5EF4-FFF2-40B4-BE49-F238E27FC236}">
                <a16:creationId xmlns:a16="http://schemas.microsoft.com/office/drawing/2014/main" id="{AFA26459-FBCA-4813-AEAD-DB9BA77220FC}"/>
              </a:ext>
            </a:extLst>
          </p:cNvPr>
          <p:cNvSpPr/>
          <p:nvPr/>
        </p:nvSpPr>
        <p:spPr>
          <a:xfrm>
            <a:off x="0" y="1406374"/>
            <a:ext cx="3342640" cy="568339"/>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H Sarabun New" panose="020B0500040200020003" pitchFamily="34" charset="-34"/>
                <a:cs typeface="TH Sarabun New" panose="020B0500040200020003" pitchFamily="34" charset="-34"/>
              </a:rPr>
              <a:t>Indirect impact (cont.)</a:t>
            </a:r>
            <a:endParaRPr lang="th-TH" b="1" dirty="0">
              <a:latin typeface="TH Sarabun New" panose="020B0500040200020003" pitchFamily="34" charset="-34"/>
              <a:cs typeface="TH Sarabun New" panose="020B0500040200020003" pitchFamily="34" charset="-34"/>
            </a:endParaRPr>
          </a:p>
        </p:txBody>
      </p:sp>
      <p:sp>
        <p:nvSpPr>
          <p:cNvPr id="9" name="TextBox 8">
            <a:extLst>
              <a:ext uri="{FF2B5EF4-FFF2-40B4-BE49-F238E27FC236}">
                <a16:creationId xmlns:a16="http://schemas.microsoft.com/office/drawing/2014/main" id="{7EE371E1-909A-47A7-8A45-E40A44C5EA8C}"/>
              </a:ext>
            </a:extLst>
          </p:cNvPr>
          <p:cNvSpPr txBox="1"/>
          <p:nvPr/>
        </p:nvSpPr>
        <p:spPr>
          <a:xfrm>
            <a:off x="284016" y="2134004"/>
            <a:ext cx="5506427" cy="830997"/>
          </a:xfrm>
          <a:prstGeom prst="rect">
            <a:avLst/>
          </a:prstGeom>
          <a:noFill/>
        </p:spPr>
        <p:txBody>
          <a:bodyPr wrap="square" rtlCol="0">
            <a:spAutoFit/>
          </a:bodyPr>
          <a:lstStyle/>
          <a:p>
            <a:pPr marL="232828" indent="-232828">
              <a:buFont typeface="Arial" panose="020B0604020202020204" pitchFamily="34" charset="0"/>
              <a:buChar char="•"/>
            </a:pPr>
            <a:r>
              <a:rPr lang="en-US" sz="2400" b="1" dirty="0">
                <a:latin typeface="TH Sarabun New" panose="020B0500040200020003" pitchFamily="34" charset="-34"/>
                <a:cs typeface="TH Sarabun New" panose="020B0500040200020003" pitchFamily="34" charset="-34"/>
              </a:rPr>
              <a:t>Consequently, the farm households, particularly the poor,  are highly vulnerable.</a:t>
            </a:r>
          </a:p>
        </p:txBody>
      </p:sp>
      <p:sp>
        <p:nvSpPr>
          <p:cNvPr id="11" name="TextBox 10">
            <a:extLst>
              <a:ext uri="{FF2B5EF4-FFF2-40B4-BE49-F238E27FC236}">
                <a16:creationId xmlns:a16="http://schemas.microsoft.com/office/drawing/2014/main" id="{46AB0E53-7510-4A5D-9043-D8567565923A}"/>
              </a:ext>
            </a:extLst>
          </p:cNvPr>
          <p:cNvSpPr txBox="1"/>
          <p:nvPr/>
        </p:nvSpPr>
        <p:spPr>
          <a:xfrm>
            <a:off x="2259362" y="326845"/>
            <a:ext cx="9627837"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       Vulnerability in low-income farm household</a:t>
            </a:r>
          </a:p>
        </p:txBody>
      </p:sp>
      <p:sp>
        <p:nvSpPr>
          <p:cNvPr id="12" name="TextBox 11">
            <a:extLst>
              <a:ext uri="{FF2B5EF4-FFF2-40B4-BE49-F238E27FC236}">
                <a16:creationId xmlns:a16="http://schemas.microsoft.com/office/drawing/2014/main" id="{ED81743F-4488-47A5-A2E9-58EF3332FD3F}"/>
              </a:ext>
            </a:extLst>
          </p:cNvPr>
          <p:cNvSpPr txBox="1"/>
          <p:nvPr/>
        </p:nvSpPr>
        <p:spPr>
          <a:xfrm>
            <a:off x="1817376" y="3272907"/>
            <a:ext cx="1127760" cy="420564"/>
          </a:xfrm>
          <a:prstGeom prst="rect">
            <a:avLst/>
          </a:prstGeom>
          <a:noFill/>
        </p:spPr>
        <p:txBody>
          <a:bodyPr wrap="square" rtlCol="0">
            <a:spAutoFit/>
          </a:bodyPr>
          <a:lstStyle/>
          <a:p>
            <a:r>
              <a:rPr lang="en-US" sz="2133" b="1" dirty="0">
                <a:effectLst>
                  <a:outerShdw blurRad="38100" dist="38100" dir="2700000" algn="tl">
                    <a:srgbClr val="000000">
                      <a:alpha val="43137"/>
                    </a:srgbClr>
                  </a:outerShdw>
                </a:effectLst>
              </a:rPr>
              <a:t>Cash flow</a:t>
            </a:r>
            <a:endParaRPr lang="th-TH" sz="2133"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80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a:extLst>
              <a:ext uri="{FF2B5EF4-FFF2-40B4-BE49-F238E27FC236}">
                <a16:creationId xmlns:a16="http://schemas.microsoft.com/office/drawing/2014/main" id="{7CB4DAEF-177C-42AF-AC25-026008F2ABF1}"/>
              </a:ext>
            </a:extLst>
          </p:cNvPr>
          <p:cNvGraphicFramePr/>
          <p:nvPr/>
        </p:nvGraphicFramePr>
        <p:xfrm>
          <a:off x="6213775" y="4138363"/>
          <a:ext cx="5348793" cy="2479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p:nvPr/>
        </p:nvGraphicFramePr>
        <p:xfrm>
          <a:off x="6096000" y="1339590"/>
          <a:ext cx="5585045" cy="287502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ctrTitle"/>
          </p:nvPr>
        </p:nvSpPr>
        <p:spPr>
          <a:xfrm>
            <a:off x="1393711" y="110541"/>
            <a:ext cx="10515600" cy="1325563"/>
          </a:xfrm>
        </p:spPr>
        <p:txBody>
          <a:bodyPr>
            <a:normAutofit/>
          </a:bodyPr>
          <a:lstStyle/>
          <a:p>
            <a:pPr algn="r"/>
            <a:r>
              <a:rPr lang="en-GB" sz="4000" b="1" dirty="0">
                <a:latin typeface="TH Sarabun New" panose="020B0500040200020003" pitchFamily="34" charset="-34"/>
                <a:cs typeface="TH Sarabun New" panose="020B0500040200020003" pitchFamily="34" charset="-34"/>
              </a:rPr>
              <a:t>Farm incomes may recover in 2020H2 </a:t>
            </a:r>
            <a:br>
              <a:rPr lang="en-GB" sz="4000" b="1" dirty="0">
                <a:latin typeface="TH Sarabun New" panose="020B0500040200020003" pitchFamily="34" charset="-34"/>
                <a:cs typeface="TH Sarabun New" panose="020B0500040200020003" pitchFamily="34" charset="-34"/>
              </a:rPr>
            </a:br>
            <a:r>
              <a:rPr lang="en-GB" sz="4000" b="1" dirty="0">
                <a:latin typeface="TH Sarabun New" panose="020B0500040200020003" pitchFamily="34" charset="-34"/>
                <a:cs typeface="TH Sarabun New" panose="020B0500040200020003" pitchFamily="34" charset="-34"/>
              </a:rPr>
              <a:t>but remains less than last year’s </a:t>
            </a:r>
            <a:endParaRPr lang="en-US" sz="4000" dirty="0">
              <a:latin typeface="TH Sarabun New" panose="020B0500040200020003" pitchFamily="34" charset="-34"/>
              <a:cs typeface="TH Sarabun New" panose="020B0500040200020003" pitchFamily="34" charset="-34"/>
            </a:endParaRPr>
          </a:p>
        </p:txBody>
      </p:sp>
      <p:graphicFrame>
        <p:nvGraphicFramePr>
          <p:cNvPr id="4" name="Chart 3"/>
          <p:cNvGraphicFramePr/>
          <p:nvPr/>
        </p:nvGraphicFramePr>
        <p:xfrm>
          <a:off x="12840580" y="731654"/>
          <a:ext cx="4248000" cy="2481322"/>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2"/>
          <p:cNvSpPr txBox="1"/>
          <p:nvPr/>
        </p:nvSpPr>
        <p:spPr>
          <a:xfrm>
            <a:off x="13275717" y="506620"/>
            <a:ext cx="3334008" cy="2998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n-US" sz="1800" kern="0" dirty="0" err="1">
                <a:solidFill>
                  <a:prstClr val="black"/>
                </a:solidFill>
                <a:latin typeface="DB Ozone X Bold" panose="02000506090000020004" pitchFamily="2" charset="-34"/>
                <a:cs typeface="DB Ozone X Bold" panose="02000506090000020004" pitchFamily="2" charset="-34"/>
              </a:rPr>
              <a:t>YoY</a:t>
            </a:r>
            <a:r>
              <a:rPr lang="en-US" sz="1800" kern="0" dirty="0">
                <a:solidFill>
                  <a:prstClr val="black"/>
                </a:solidFill>
                <a:latin typeface="DB Ozone X Bold" panose="02000506090000020004" pitchFamily="2" charset="-34"/>
                <a:cs typeface="DB Ozone X Bold" panose="02000506090000020004" pitchFamily="2" charset="-34"/>
              </a:rPr>
              <a:t> Growth of Thai Farm income</a:t>
            </a:r>
          </a:p>
        </p:txBody>
      </p:sp>
      <p:grpSp>
        <p:nvGrpSpPr>
          <p:cNvPr id="6" name="Group 5"/>
          <p:cNvGrpSpPr/>
          <p:nvPr/>
        </p:nvGrpSpPr>
        <p:grpSpPr>
          <a:xfrm>
            <a:off x="14832985" y="1206380"/>
            <a:ext cx="36000" cy="1944000"/>
            <a:chOff x="4941566" y="2420293"/>
            <a:chExt cx="72008" cy="3708000"/>
          </a:xfrm>
        </p:grpSpPr>
        <p:sp>
          <p:nvSpPr>
            <p:cNvPr id="7" name="Rectangle 6"/>
            <p:cNvSpPr/>
            <p:nvPr/>
          </p:nvSpPr>
          <p:spPr>
            <a:xfrm>
              <a:off x="4941566" y="2420293"/>
              <a:ext cx="72008" cy="3708000"/>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th-TH" sz="2000" kern="0" dirty="0">
                <a:solidFill>
                  <a:prstClr val="black"/>
                </a:solidFill>
                <a:latin typeface="DB Ozone X Bold" panose="02000506090000020004" pitchFamily="2" charset="-34"/>
                <a:cs typeface="DB Ozone X Bold" panose="02000506090000020004" pitchFamily="2" charset="-34"/>
              </a:endParaRPr>
            </a:p>
          </p:txBody>
        </p:sp>
        <p:cxnSp>
          <p:nvCxnSpPr>
            <p:cNvPr id="8" name="Straight Connector 7"/>
            <p:cNvCxnSpPr>
              <a:stCxn id="7" idx="0"/>
              <a:endCxn id="7" idx="2"/>
            </p:cNvCxnSpPr>
            <p:nvPr/>
          </p:nvCxnSpPr>
          <p:spPr>
            <a:xfrm>
              <a:off x="4977570" y="2420293"/>
              <a:ext cx="0" cy="3708000"/>
            </a:xfrm>
            <a:prstGeom prst="line">
              <a:avLst/>
            </a:prstGeom>
            <a:noFill/>
            <a:ln w="9525" cap="flat" cmpd="sng" algn="ctr">
              <a:solidFill>
                <a:srgbClr val="A5A5A5">
                  <a:lumMod val="60000"/>
                  <a:lumOff val="40000"/>
                </a:srgbClr>
              </a:solidFill>
              <a:prstDash val="sysDash"/>
              <a:miter lim="800000"/>
            </a:ln>
            <a:effectLst/>
          </p:spPr>
        </p:cxnSp>
      </p:grpSp>
      <p:sp>
        <p:nvSpPr>
          <p:cNvPr id="9" name="Rectangle 8"/>
          <p:cNvSpPr/>
          <p:nvPr/>
        </p:nvSpPr>
        <p:spPr>
          <a:xfrm rot="16200000">
            <a:off x="12569375" y="1878949"/>
            <a:ext cx="540533" cy="261610"/>
          </a:xfrm>
          <a:prstGeom prst="rect">
            <a:avLst/>
          </a:prstGeom>
        </p:spPr>
        <p:txBody>
          <a:bodyPr wrap="none">
            <a:spAutoFit/>
          </a:bodyPr>
          <a:lstStyle/>
          <a:p>
            <a:pPr>
              <a:defRPr/>
            </a:pPr>
            <a:r>
              <a:rPr lang="en-US" sz="1100" kern="0" dirty="0">
                <a:solidFill>
                  <a:prstClr val="black"/>
                </a:solidFill>
                <a:latin typeface="DB Ozone X"/>
                <a:cs typeface="DB Ozone X"/>
              </a:rPr>
              <a:t>Percent</a:t>
            </a:r>
          </a:p>
        </p:txBody>
      </p:sp>
      <p:grpSp>
        <p:nvGrpSpPr>
          <p:cNvPr id="29" name="Group 28"/>
          <p:cNvGrpSpPr/>
          <p:nvPr/>
        </p:nvGrpSpPr>
        <p:grpSpPr>
          <a:xfrm>
            <a:off x="12651543" y="4556313"/>
            <a:ext cx="4799706" cy="2902768"/>
            <a:chOff x="4282376" y="915989"/>
            <a:chExt cx="4799706" cy="2902768"/>
          </a:xfrm>
        </p:grpSpPr>
        <p:sp>
          <p:nvSpPr>
            <p:cNvPr id="14" name="Rectangle 7"/>
            <p:cNvSpPr>
              <a:spLocks noChangeArrowheads="1"/>
            </p:cNvSpPr>
            <p:nvPr/>
          </p:nvSpPr>
          <p:spPr bwMode="auto">
            <a:xfrm>
              <a:off x="4674057" y="3533998"/>
              <a:ext cx="3285527" cy="2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DB Ozone X" panose="02000506090000020004" pitchFamily="2" charset="-34"/>
                  <a:cs typeface="DB Ozone X" panose="02000506090000020004" pitchFamily="2" charset="-34"/>
                </a:defRPr>
              </a:lvl1pPr>
              <a:lvl2pPr marL="742950" indent="-285750">
                <a:defRPr sz="2800">
                  <a:solidFill>
                    <a:schemeClr val="tx1"/>
                  </a:solidFill>
                  <a:latin typeface="DB Ozone X" panose="02000506090000020004" pitchFamily="2" charset="-34"/>
                  <a:cs typeface="DB Ozone X" panose="02000506090000020004" pitchFamily="2" charset="-34"/>
                </a:defRPr>
              </a:lvl2pPr>
              <a:lvl3pPr marL="1143000" indent="-228600">
                <a:defRPr sz="2800">
                  <a:solidFill>
                    <a:schemeClr val="tx1"/>
                  </a:solidFill>
                  <a:latin typeface="DB Ozone X" panose="02000506090000020004" pitchFamily="2" charset="-34"/>
                  <a:cs typeface="DB Ozone X" panose="02000506090000020004" pitchFamily="2" charset="-34"/>
                </a:defRPr>
              </a:lvl3pPr>
              <a:lvl4pPr marL="1600200" indent="-228600">
                <a:defRPr sz="2800">
                  <a:solidFill>
                    <a:schemeClr val="tx1"/>
                  </a:solidFill>
                  <a:latin typeface="DB Ozone X" panose="02000506090000020004" pitchFamily="2" charset="-34"/>
                  <a:cs typeface="DB Ozone X" panose="02000506090000020004" pitchFamily="2" charset="-34"/>
                </a:defRPr>
              </a:lvl4pPr>
              <a:lvl5pPr marL="2057400" indent="-228600">
                <a:defRPr sz="2800">
                  <a:solidFill>
                    <a:schemeClr val="tx1"/>
                  </a:solidFill>
                  <a:latin typeface="DB Ozone X" panose="02000506090000020004" pitchFamily="2" charset="-34"/>
                  <a:cs typeface="DB Ozone X" panose="02000506090000020004" pitchFamily="2" charset="-34"/>
                </a:defRPr>
              </a:lvl5pPr>
              <a:lvl6pPr marL="25146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6pPr>
              <a:lvl7pPr marL="29718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7pPr>
              <a:lvl8pPr marL="34290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8pPr>
              <a:lvl9pPr marL="38862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9pPr>
            </a:lstStyle>
            <a:p>
              <a:pPr>
                <a:defRPr/>
              </a:pPr>
              <a:r>
                <a:rPr lang="en-US" altLang="en-US" sz="1200" i="1" kern="0" dirty="0">
                  <a:solidFill>
                    <a:prstClr val="black"/>
                  </a:solidFill>
                </a:rPr>
                <a:t>Source: World Bank</a:t>
              </a:r>
            </a:p>
          </p:txBody>
        </p:sp>
        <p:graphicFrame>
          <p:nvGraphicFramePr>
            <p:cNvPr id="15" name="Chart 14"/>
            <p:cNvGraphicFramePr/>
            <p:nvPr/>
          </p:nvGraphicFramePr>
          <p:xfrm>
            <a:off x="4480346" y="1180971"/>
            <a:ext cx="4392000" cy="234205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p:cNvSpPr/>
            <p:nvPr/>
          </p:nvSpPr>
          <p:spPr>
            <a:xfrm rot="16200000">
              <a:off x="8234574" y="2193642"/>
              <a:ext cx="1433406" cy="261610"/>
            </a:xfrm>
            <a:prstGeom prst="rect">
              <a:avLst/>
            </a:prstGeom>
          </p:spPr>
          <p:txBody>
            <a:bodyPr wrap="none">
              <a:spAutoFit/>
            </a:bodyPr>
            <a:lstStyle/>
            <a:p>
              <a:pPr lvl="0">
                <a:defRPr/>
              </a:pPr>
              <a:r>
                <a:rPr lang="en-US" sz="1100" kern="0" dirty="0">
                  <a:solidFill>
                    <a:prstClr val="black"/>
                  </a:solidFill>
                </a:rPr>
                <a:t>Thousand USD / metric ton</a:t>
              </a:r>
              <a:endParaRPr lang="en-US" sz="1100" kern="0" dirty="0">
                <a:solidFill>
                  <a:prstClr val="black"/>
                </a:solidFill>
                <a:latin typeface="DB Ozone X"/>
                <a:cs typeface="DB Ozone X"/>
              </a:endParaRPr>
            </a:p>
          </p:txBody>
        </p:sp>
        <p:sp>
          <p:nvSpPr>
            <p:cNvPr id="17" name="Rectangle 16"/>
            <p:cNvSpPr/>
            <p:nvPr/>
          </p:nvSpPr>
          <p:spPr>
            <a:xfrm rot="16200000">
              <a:off x="3696478" y="2193642"/>
              <a:ext cx="1433406" cy="261610"/>
            </a:xfrm>
            <a:prstGeom prst="rect">
              <a:avLst/>
            </a:prstGeom>
          </p:spPr>
          <p:txBody>
            <a:bodyPr wrap="none">
              <a:spAutoFit/>
            </a:bodyPr>
            <a:lstStyle/>
            <a:p>
              <a:pPr lvl="0">
                <a:defRPr/>
              </a:pPr>
              <a:r>
                <a:rPr lang="en-US" sz="1100" kern="0" dirty="0">
                  <a:solidFill>
                    <a:prstClr val="black"/>
                  </a:solidFill>
                </a:rPr>
                <a:t>Thousand USD / metric ton</a:t>
              </a:r>
              <a:endParaRPr lang="en-US" sz="1100" kern="0" dirty="0">
                <a:solidFill>
                  <a:prstClr val="black"/>
                </a:solidFill>
                <a:latin typeface="DB Ozone X"/>
                <a:cs typeface="DB Ozone X"/>
              </a:endParaRPr>
            </a:p>
          </p:txBody>
        </p:sp>
        <p:sp>
          <p:nvSpPr>
            <p:cNvPr id="18" name="TextBox 2"/>
            <p:cNvSpPr txBox="1"/>
            <p:nvPr/>
          </p:nvSpPr>
          <p:spPr>
            <a:xfrm>
              <a:off x="4842826" y="915989"/>
              <a:ext cx="3866792" cy="2998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n-US" sz="1800" kern="0" dirty="0">
                  <a:solidFill>
                    <a:prstClr val="black"/>
                  </a:solidFill>
                  <a:latin typeface="DB Ozone X Bold" panose="02000506090000020004" pitchFamily="2" charset="-34"/>
                  <a:cs typeface="DB Ozone X Bold" panose="02000506090000020004" pitchFamily="2" charset="-34"/>
                </a:rPr>
                <a:t>Global agriculture prices</a:t>
              </a:r>
            </a:p>
          </p:txBody>
        </p:sp>
        <p:grpSp>
          <p:nvGrpSpPr>
            <p:cNvPr id="19" name="Group 18"/>
            <p:cNvGrpSpPr/>
            <p:nvPr/>
          </p:nvGrpSpPr>
          <p:grpSpPr>
            <a:xfrm>
              <a:off x="8261391" y="3242477"/>
              <a:ext cx="428400" cy="230832"/>
              <a:chOff x="8339380" y="6258157"/>
              <a:chExt cx="428400" cy="230832"/>
            </a:xfrm>
          </p:grpSpPr>
          <p:sp>
            <p:nvSpPr>
              <p:cNvPr id="20" name="Rectangle 7"/>
              <p:cNvSpPr>
                <a:spLocks noChangeArrowheads="1"/>
              </p:cNvSpPr>
              <p:nvPr/>
            </p:nvSpPr>
            <p:spPr bwMode="auto">
              <a:xfrm>
                <a:off x="8339380" y="6258157"/>
                <a:ext cx="428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DB Ozone X" panose="02000506090000020004" pitchFamily="2" charset="-34"/>
                    <a:cs typeface="DB Ozone X" panose="02000506090000020004" pitchFamily="2" charset="-34"/>
                  </a:defRPr>
                </a:lvl1pPr>
                <a:lvl2pPr marL="742950" indent="-285750">
                  <a:defRPr sz="2800">
                    <a:solidFill>
                      <a:schemeClr val="tx1"/>
                    </a:solidFill>
                    <a:latin typeface="DB Ozone X" panose="02000506090000020004" pitchFamily="2" charset="-34"/>
                    <a:cs typeface="DB Ozone X" panose="02000506090000020004" pitchFamily="2" charset="-34"/>
                  </a:defRPr>
                </a:lvl2pPr>
                <a:lvl3pPr marL="1143000" indent="-228600">
                  <a:defRPr sz="2800">
                    <a:solidFill>
                      <a:schemeClr val="tx1"/>
                    </a:solidFill>
                    <a:latin typeface="DB Ozone X" panose="02000506090000020004" pitchFamily="2" charset="-34"/>
                    <a:cs typeface="DB Ozone X" panose="02000506090000020004" pitchFamily="2" charset="-34"/>
                  </a:defRPr>
                </a:lvl3pPr>
                <a:lvl4pPr marL="1600200" indent="-228600">
                  <a:defRPr sz="2800">
                    <a:solidFill>
                      <a:schemeClr val="tx1"/>
                    </a:solidFill>
                    <a:latin typeface="DB Ozone X" panose="02000506090000020004" pitchFamily="2" charset="-34"/>
                    <a:cs typeface="DB Ozone X" panose="02000506090000020004" pitchFamily="2" charset="-34"/>
                  </a:defRPr>
                </a:lvl4pPr>
                <a:lvl5pPr marL="2057400" indent="-228600">
                  <a:defRPr sz="2800">
                    <a:solidFill>
                      <a:schemeClr val="tx1"/>
                    </a:solidFill>
                    <a:latin typeface="DB Ozone X" panose="02000506090000020004" pitchFamily="2" charset="-34"/>
                    <a:cs typeface="DB Ozone X" panose="02000506090000020004" pitchFamily="2" charset="-34"/>
                  </a:defRPr>
                </a:lvl5pPr>
                <a:lvl6pPr marL="25146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6pPr>
                <a:lvl7pPr marL="29718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7pPr>
                <a:lvl8pPr marL="34290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8pPr>
                <a:lvl9pPr marL="38862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9pPr>
              </a:lstStyle>
              <a:p>
                <a:pPr algn="ctr">
                  <a:defRPr/>
                </a:pPr>
                <a:r>
                  <a:rPr lang="en-US" altLang="en-US" sz="900" kern="0" dirty="0">
                    <a:solidFill>
                      <a:prstClr val="black"/>
                    </a:solidFill>
                  </a:rPr>
                  <a:t>Jun</a:t>
                </a:r>
              </a:p>
            </p:txBody>
          </p:sp>
          <p:cxnSp>
            <p:nvCxnSpPr>
              <p:cNvPr id="21" name="Straight Connector 20"/>
              <p:cNvCxnSpPr/>
              <p:nvPr/>
            </p:nvCxnSpPr>
            <p:spPr>
              <a:xfrm flipV="1">
                <a:off x="8552405" y="6298506"/>
                <a:ext cx="0" cy="3600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grpSp>
      </p:grpSp>
      <p:sp>
        <p:nvSpPr>
          <p:cNvPr id="10" name="Rectangle 7"/>
          <p:cNvSpPr>
            <a:spLocks noChangeArrowheads="1"/>
          </p:cNvSpPr>
          <p:nvPr/>
        </p:nvSpPr>
        <p:spPr bwMode="auto">
          <a:xfrm>
            <a:off x="6262577" y="6561772"/>
            <a:ext cx="3973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DB Ozone X" panose="02000506090000020004" pitchFamily="2" charset="-34"/>
                <a:cs typeface="DB Ozone X" panose="02000506090000020004" pitchFamily="2" charset="-34"/>
              </a:defRPr>
            </a:lvl1pPr>
            <a:lvl2pPr marL="742950" indent="-285750">
              <a:defRPr sz="2800">
                <a:solidFill>
                  <a:schemeClr val="tx1"/>
                </a:solidFill>
                <a:latin typeface="DB Ozone X" panose="02000506090000020004" pitchFamily="2" charset="-34"/>
                <a:cs typeface="DB Ozone X" panose="02000506090000020004" pitchFamily="2" charset="-34"/>
              </a:defRPr>
            </a:lvl2pPr>
            <a:lvl3pPr marL="1143000" indent="-228600">
              <a:defRPr sz="2800">
                <a:solidFill>
                  <a:schemeClr val="tx1"/>
                </a:solidFill>
                <a:latin typeface="DB Ozone X" panose="02000506090000020004" pitchFamily="2" charset="-34"/>
                <a:cs typeface="DB Ozone X" panose="02000506090000020004" pitchFamily="2" charset="-34"/>
              </a:defRPr>
            </a:lvl3pPr>
            <a:lvl4pPr marL="1600200" indent="-228600">
              <a:defRPr sz="2800">
                <a:solidFill>
                  <a:schemeClr val="tx1"/>
                </a:solidFill>
                <a:latin typeface="DB Ozone X" panose="02000506090000020004" pitchFamily="2" charset="-34"/>
                <a:cs typeface="DB Ozone X" panose="02000506090000020004" pitchFamily="2" charset="-34"/>
              </a:defRPr>
            </a:lvl4pPr>
            <a:lvl5pPr marL="2057400" indent="-228600">
              <a:defRPr sz="2800">
                <a:solidFill>
                  <a:schemeClr val="tx1"/>
                </a:solidFill>
                <a:latin typeface="DB Ozone X" panose="02000506090000020004" pitchFamily="2" charset="-34"/>
                <a:cs typeface="DB Ozone X" panose="02000506090000020004" pitchFamily="2" charset="-34"/>
              </a:defRPr>
            </a:lvl5pPr>
            <a:lvl6pPr marL="25146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6pPr>
            <a:lvl7pPr marL="29718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7pPr>
            <a:lvl8pPr marL="34290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8pPr>
            <a:lvl9pPr marL="3886200" indent="-228600" eaLnBrk="0" fontAlgn="base" hangingPunct="0">
              <a:spcBef>
                <a:spcPct val="0"/>
              </a:spcBef>
              <a:spcAft>
                <a:spcPct val="0"/>
              </a:spcAft>
              <a:defRPr sz="2800">
                <a:solidFill>
                  <a:schemeClr val="tx1"/>
                </a:solidFill>
                <a:latin typeface="DB Ozone X" panose="02000506090000020004" pitchFamily="2" charset="-34"/>
                <a:cs typeface="DB Ozone X" panose="02000506090000020004" pitchFamily="2" charset="-34"/>
              </a:defRPr>
            </a:lvl9pPr>
          </a:lstStyle>
          <a:p>
            <a:pPr lvl="0">
              <a:defRPr/>
            </a:pPr>
            <a:r>
              <a:rPr lang="en-US" altLang="en-US" sz="1400" i="1" kern="0" dirty="0">
                <a:solidFill>
                  <a:prstClr val="black"/>
                </a:solidFill>
                <a:latin typeface="TH Sarabun New" panose="020B0500040200020003" pitchFamily="34" charset="-34"/>
                <a:cs typeface="TH Sarabun New" panose="020B0500040200020003" pitchFamily="34" charset="-34"/>
              </a:rPr>
              <a:t>Source: Office of Agricultural Economics with TDRI calculation</a:t>
            </a:r>
          </a:p>
        </p:txBody>
      </p:sp>
      <p:sp>
        <p:nvSpPr>
          <p:cNvPr id="11" name="TextBox 2"/>
          <p:cNvSpPr txBox="1"/>
          <p:nvPr/>
        </p:nvSpPr>
        <p:spPr>
          <a:xfrm>
            <a:off x="6730679" y="1194831"/>
            <a:ext cx="4145568" cy="2998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n-US" sz="2000" b="1" kern="0" dirty="0">
                <a:solidFill>
                  <a:prstClr val="black"/>
                </a:solidFill>
                <a:latin typeface="TH Sarabun New" panose="020B0500040200020003" pitchFamily="34" charset="-34"/>
                <a:cs typeface="TH Sarabun New" panose="020B0500040200020003" pitchFamily="34" charset="-34"/>
              </a:rPr>
              <a:t>YoY Growth of Farm income by Crops (5M2020)</a:t>
            </a:r>
          </a:p>
        </p:txBody>
      </p:sp>
      <p:sp>
        <p:nvSpPr>
          <p:cNvPr id="13" name="Rectangle 12"/>
          <p:cNvSpPr/>
          <p:nvPr/>
        </p:nvSpPr>
        <p:spPr>
          <a:xfrm rot="16200000">
            <a:off x="5754341" y="2428001"/>
            <a:ext cx="598241" cy="307777"/>
          </a:xfrm>
          <a:prstGeom prst="rect">
            <a:avLst/>
          </a:prstGeom>
        </p:spPr>
        <p:txBody>
          <a:bodyPr wrap="none">
            <a:spAutoFit/>
          </a:bodyPr>
          <a:lstStyle/>
          <a:p>
            <a:pPr>
              <a:defRPr/>
            </a:pPr>
            <a:r>
              <a:rPr lang="en-US" sz="1400" kern="0" dirty="0">
                <a:solidFill>
                  <a:prstClr val="black"/>
                </a:solidFill>
                <a:latin typeface="TH Sarabun New" panose="020B0500040200020003" pitchFamily="34" charset="-34"/>
                <a:cs typeface="TH Sarabun New" panose="020B0500040200020003" pitchFamily="34" charset="-34"/>
              </a:rPr>
              <a:t>Percent</a:t>
            </a:r>
            <a:endParaRPr lang="en-US" sz="1100" kern="0" dirty="0">
              <a:solidFill>
                <a:prstClr val="black"/>
              </a:solidFill>
              <a:latin typeface="TH Sarabun New" panose="020B0500040200020003" pitchFamily="34" charset="-34"/>
              <a:cs typeface="TH Sarabun New" panose="020B0500040200020003" pitchFamily="34" charset="-34"/>
            </a:endParaRPr>
          </a:p>
        </p:txBody>
      </p:sp>
      <p:sp>
        <p:nvSpPr>
          <p:cNvPr id="40" name="TextBox 2"/>
          <p:cNvSpPr txBox="1"/>
          <p:nvPr/>
        </p:nvSpPr>
        <p:spPr>
          <a:xfrm>
            <a:off x="12796201" y="3893116"/>
            <a:ext cx="4145568" cy="2998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n-US" sz="1800" kern="0" dirty="0" err="1">
                <a:solidFill>
                  <a:prstClr val="black"/>
                </a:solidFill>
                <a:latin typeface="DB Ozone X Bold" panose="02000506090000020004" pitchFamily="2" charset="-34"/>
                <a:cs typeface="DB Ozone X Bold" panose="02000506090000020004" pitchFamily="2" charset="-34"/>
              </a:rPr>
              <a:t>YoY</a:t>
            </a:r>
            <a:r>
              <a:rPr lang="en-US" sz="1800" kern="0" dirty="0">
                <a:solidFill>
                  <a:prstClr val="black"/>
                </a:solidFill>
                <a:latin typeface="DB Ozone X Bold" panose="02000506090000020004" pitchFamily="2" charset="-34"/>
                <a:cs typeface="DB Ozone X Bold" panose="02000506090000020004" pitchFamily="2" charset="-34"/>
              </a:rPr>
              <a:t> Growth of Farm income by Crops (2M2020)</a:t>
            </a:r>
          </a:p>
        </p:txBody>
      </p:sp>
      <p:pic>
        <p:nvPicPr>
          <p:cNvPr id="24" name="Picture 23"/>
          <p:cNvPicPr>
            <a:picLocks noChangeAspect="1"/>
          </p:cNvPicPr>
          <p:nvPr/>
        </p:nvPicPr>
        <p:blipFill>
          <a:blip r:embed="rId7"/>
          <a:stretch>
            <a:fillRect/>
          </a:stretch>
        </p:blipFill>
        <p:spPr>
          <a:xfrm>
            <a:off x="2538701" y="-877146"/>
            <a:ext cx="6535351" cy="759800"/>
          </a:xfrm>
          <a:prstGeom prst="rect">
            <a:avLst/>
          </a:prstGeom>
          <a:solidFill>
            <a:schemeClr val="bg1"/>
          </a:solidFill>
        </p:spPr>
      </p:pic>
      <p:sp>
        <p:nvSpPr>
          <p:cNvPr id="38" name="Up Arrow Callout 37"/>
          <p:cNvSpPr/>
          <p:nvPr/>
        </p:nvSpPr>
        <p:spPr>
          <a:xfrm>
            <a:off x="9192344" y="-1078272"/>
            <a:ext cx="3115142" cy="891576"/>
          </a:xfrm>
          <a:prstGeom prst="upArrowCallout">
            <a:avLst/>
          </a:prstGeom>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tx1"/>
                </a:solidFill>
                <a:latin typeface="DB Ozone X Bold" panose="02000506090000020004" pitchFamily="2" charset="-34"/>
                <a:cs typeface="DB Ozone X Bold" panose="02000506090000020004" pitchFamily="2" charset="-34"/>
              </a:rPr>
              <a:t>Growth </a:t>
            </a:r>
            <a:r>
              <a:rPr lang="th-TH" sz="2000" dirty="0">
                <a:solidFill>
                  <a:schemeClr val="tx1"/>
                </a:solidFill>
                <a:latin typeface="DB Ozone X Bold" panose="02000506090000020004" pitchFamily="2" charset="-34"/>
                <a:cs typeface="DB Ozone X Bold" panose="02000506090000020004" pitchFamily="2" charset="-34"/>
              </a:rPr>
              <a:t>ในตลาดโลก</a:t>
            </a:r>
            <a:endParaRPr lang="en-US" sz="2000" dirty="0">
              <a:solidFill>
                <a:schemeClr val="tx1"/>
              </a:solidFill>
              <a:latin typeface="DB Ozone X Bold" panose="02000506090000020004" pitchFamily="2" charset="-34"/>
              <a:cs typeface="DB Ozone X Bold" panose="02000506090000020004" pitchFamily="2" charset="-34"/>
            </a:endParaRPr>
          </a:p>
        </p:txBody>
      </p:sp>
      <p:sp>
        <p:nvSpPr>
          <p:cNvPr id="41" name="Subtitle 2"/>
          <p:cNvSpPr txBox="1">
            <a:spLocks/>
          </p:cNvSpPr>
          <p:nvPr/>
        </p:nvSpPr>
        <p:spPr>
          <a:xfrm>
            <a:off x="253328" y="1373646"/>
            <a:ext cx="5418126" cy="5580977"/>
          </a:xfrm>
          <a:prstGeom prst="rect">
            <a:avLst/>
          </a:prstGeom>
        </p:spPr>
        <p:txBody>
          <a:bodyPr vert="horz" lIns="91440" tIns="45720" rIns="91440" bIns="45720" rtlCol="0">
            <a:noAutofit/>
          </a:bodyPr>
          <a:lstStyle>
            <a:lvl1pPr marL="268288" indent="-268288" algn="l" defTabSz="685796"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538163" indent="-269875" algn="l" defTabSz="685796"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806450" indent="-268288" algn="l" defTabSz="68579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076325" marR="0" indent="-269875" algn="l" defTabSz="685796" rtl="0" eaLnBrk="1" fontAlgn="auto" latinLnBrk="0" hangingPunct="1">
              <a:lnSpc>
                <a:spcPct val="100000"/>
              </a:lnSpc>
              <a:spcBef>
                <a:spcPts val="6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4pPr>
            <a:lvl5pPr marL="1344613" marR="0" indent="-268288" algn="l" defTabSz="685796"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1714490" indent="0" algn="ctr" defTabSz="68579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88" indent="0" algn="ctr" defTabSz="68579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86" indent="0" algn="ctr" defTabSz="68579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84" indent="0" algn="ctr" defTabSz="68579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b="1" dirty="0">
                <a:latin typeface="TH Sarabun New" panose="020B0500040200020003" pitchFamily="34" charset="-34"/>
                <a:cs typeface="TH Sarabun New" panose="020B0500040200020003" pitchFamily="34" charset="-34"/>
              </a:rPr>
              <a:t>Farm incomes in the 5M2020 declined by 1.2% </a:t>
            </a:r>
            <a:r>
              <a:rPr lang="en-GB" b="1" dirty="0" err="1">
                <a:latin typeface="TH Sarabun New" panose="020B0500040200020003" pitchFamily="34" charset="-34"/>
                <a:cs typeface="TH Sarabun New" panose="020B0500040200020003" pitchFamily="34" charset="-34"/>
              </a:rPr>
              <a:t>yoy</a:t>
            </a:r>
            <a:r>
              <a:rPr lang="en-GB" b="1" dirty="0">
                <a:latin typeface="TH Sarabun New" panose="020B0500040200020003" pitchFamily="34" charset="-34"/>
                <a:cs typeface="TH Sarabun New" panose="020B0500040200020003" pitchFamily="34" charset="-34"/>
              </a:rPr>
              <a:t> from down in paddy and sugarcane production. </a:t>
            </a:r>
          </a:p>
          <a:p>
            <a:pPr lvl="1">
              <a:spcBef>
                <a:spcPts val="0"/>
              </a:spcBef>
            </a:pPr>
            <a:r>
              <a:rPr lang="en-GB" sz="2000" b="1" dirty="0">
                <a:latin typeface="TH Sarabun New" panose="020B0500040200020003" pitchFamily="34" charset="-34"/>
                <a:cs typeface="TH Sarabun New" panose="020B0500040200020003" pitchFamily="34" charset="-34"/>
              </a:rPr>
              <a:t>In 2020H1, Production of rice fell by 35.7% and sugarcane by 14% from severe drought</a:t>
            </a:r>
          </a:p>
          <a:p>
            <a:pPr lvl="1">
              <a:spcBef>
                <a:spcPts val="0"/>
              </a:spcBef>
            </a:pPr>
            <a:r>
              <a:rPr lang="en-GB" sz="2000" b="1" dirty="0">
                <a:latin typeface="TH Sarabun New" panose="020B0500040200020003" pitchFamily="34" charset="-34"/>
                <a:cs typeface="TH Sarabun New" panose="020B0500040200020003" pitchFamily="34" charset="-34"/>
              </a:rPr>
              <a:t>Rubber and sugar prices have declined with oil prices.</a:t>
            </a:r>
          </a:p>
          <a:p>
            <a:pPr lvl="1">
              <a:spcBef>
                <a:spcPts val="0"/>
              </a:spcBef>
            </a:pPr>
            <a:r>
              <a:rPr lang="en-GB" sz="2000" b="1" dirty="0">
                <a:latin typeface="TH Sarabun New" panose="020B0500040200020003" pitchFamily="34" charset="-34"/>
                <a:cs typeface="TH Sarabun New" panose="020B0500040200020003" pitchFamily="34" charset="-34"/>
              </a:rPr>
              <a:t>This is despite the Bt56 billion transfers under Price Insurance schemes for rice, rubber, cassava , oil palm, maize from Oct 2020 to July 2021.  </a:t>
            </a:r>
          </a:p>
          <a:p>
            <a:r>
              <a:rPr lang="en-GB" b="1" dirty="0">
                <a:latin typeface="TH Sarabun New" panose="020B0500040200020003" pitchFamily="34" charset="-34"/>
                <a:cs typeface="TH Sarabun New" panose="020B0500040200020003" pitchFamily="34" charset="-34"/>
              </a:rPr>
              <a:t>Farm incomes should recover in 2020H2 but remain lower than last year’s as </a:t>
            </a:r>
          </a:p>
          <a:p>
            <a:pPr lvl="1">
              <a:spcBef>
                <a:spcPts val="0"/>
              </a:spcBef>
            </a:pPr>
            <a:r>
              <a:rPr lang="en-GB" sz="2000" b="1" dirty="0">
                <a:latin typeface="TH Sarabun New" panose="020B0500040200020003" pitchFamily="34" charset="-34"/>
                <a:cs typeface="TH Sarabun New" panose="020B0500040200020003" pitchFamily="34" charset="-34"/>
              </a:rPr>
              <a:t>Production and prices recover, but will remain lower than last year’s</a:t>
            </a:r>
          </a:p>
          <a:p>
            <a:r>
              <a:rPr lang="en-GB" b="1" dirty="0">
                <a:latin typeface="TH Sarabun New" panose="020B0500040200020003" pitchFamily="34" charset="-34"/>
                <a:cs typeface="TH Sarabun New" panose="020B0500040200020003" pitchFamily="34" charset="-34"/>
              </a:rPr>
              <a:t>Overall incomes of agriculture households will fall this year as 65% of their incomes are from remittances &amp; non-farm work which have collapsed after  the COVID-19 outbreak.</a:t>
            </a:r>
          </a:p>
        </p:txBody>
      </p:sp>
      <p:pic>
        <p:nvPicPr>
          <p:cNvPr id="3" name="Picture 2"/>
          <p:cNvPicPr>
            <a:picLocks noChangeAspect="1"/>
          </p:cNvPicPr>
          <p:nvPr/>
        </p:nvPicPr>
        <p:blipFill>
          <a:blip r:embed="rId8"/>
          <a:stretch>
            <a:fillRect/>
          </a:stretch>
        </p:blipFill>
        <p:spPr>
          <a:xfrm>
            <a:off x="1507084" y="7044795"/>
            <a:ext cx="2265356" cy="1879933"/>
          </a:xfrm>
          <a:prstGeom prst="rect">
            <a:avLst/>
          </a:prstGeom>
          <a:solidFill>
            <a:schemeClr val="bg1"/>
          </a:solidFill>
        </p:spPr>
      </p:pic>
      <p:pic>
        <p:nvPicPr>
          <p:cNvPr id="25" name="Picture 24"/>
          <p:cNvPicPr>
            <a:picLocks noChangeAspect="1"/>
          </p:cNvPicPr>
          <p:nvPr/>
        </p:nvPicPr>
        <p:blipFill>
          <a:blip r:embed="rId9"/>
          <a:stretch>
            <a:fillRect/>
          </a:stretch>
        </p:blipFill>
        <p:spPr>
          <a:xfrm>
            <a:off x="4025814" y="7044795"/>
            <a:ext cx="2201625" cy="2479667"/>
          </a:xfrm>
          <a:prstGeom prst="rect">
            <a:avLst/>
          </a:prstGeom>
          <a:solidFill>
            <a:schemeClr val="bg1"/>
          </a:solidFill>
        </p:spPr>
      </p:pic>
      <p:sp>
        <p:nvSpPr>
          <p:cNvPr id="23" name="Callout: Down Arrow 22">
            <a:extLst>
              <a:ext uri="{FF2B5EF4-FFF2-40B4-BE49-F238E27FC236}">
                <a16:creationId xmlns:a16="http://schemas.microsoft.com/office/drawing/2014/main" id="{5976E498-D804-43CD-8BF0-D9C247DD25EC}"/>
              </a:ext>
            </a:extLst>
          </p:cNvPr>
          <p:cNvSpPr/>
          <p:nvPr/>
        </p:nvSpPr>
        <p:spPr>
          <a:xfrm>
            <a:off x="6366826" y="7079183"/>
            <a:ext cx="1757100" cy="855709"/>
          </a:xfrm>
          <a:prstGeom prst="downArrowCallout">
            <a:avLst/>
          </a:prstGeom>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chemeClr val="tx1"/>
                </a:solidFill>
                <a:latin typeface="DB Ozone X Bold" panose="02000506090000020004" pitchFamily="2" charset="-34"/>
                <a:cs typeface="DB Ozone X Bold" panose="02000506090000020004" pitchFamily="2" charset="-34"/>
              </a:rPr>
              <a:t>Future price</a:t>
            </a:r>
          </a:p>
        </p:txBody>
      </p:sp>
      <p:sp>
        <p:nvSpPr>
          <p:cNvPr id="32" name="TextBox 2">
            <a:extLst>
              <a:ext uri="{FF2B5EF4-FFF2-40B4-BE49-F238E27FC236}">
                <a16:creationId xmlns:a16="http://schemas.microsoft.com/office/drawing/2014/main" id="{1E84D918-2E40-428D-9E27-7117D8860A80}"/>
              </a:ext>
            </a:extLst>
          </p:cNvPr>
          <p:cNvSpPr txBox="1"/>
          <p:nvPr/>
        </p:nvSpPr>
        <p:spPr>
          <a:xfrm>
            <a:off x="7459251" y="4262546"/>
            <a:ext cx="3039137" cy="2998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n-US" sz="2000" b="1" kern="0" dirty="0">
                <a:solidFill>
                  <a:schemeClr val="tx1"/>
                </a:solidFill>
                <a:latin typeface="TH Sarabun New" panose="020B0500040200020003" pitchFamily="34" charset="-34"/>
                <a:cs typeface="TH Sarabun New" panose="020B0500040200020003" pitchFamily="34" charset="-34"/>
              </a:rPr>
              <a:t>Agricultural Production</a:t>
            </a:r>
          </a:p>
        </p:txBody>
      </p:sp>
      <p:sp>
        <p:nvSpPr>
          <p:cNvPr id="33" name="Rectangle 32">
            <a:extLst>
              <a:ext uri="{FF2B5EF4-FFF2-40B4-BE49-F238E27FC236}">
                <a16:creationId xmlns:a16="http://schemas.microsoft.com/office/drawing/2014/main" id="{3B66340D-7383-4955-8770-4AD7F0638447}"/>
              </a:ext>
            </a:extLst>
          </p:cNvPr>
          <p:cNvSpPr/>
          <p:nvPr/>
        </p:nvSpPr>
        <p:spPr>
          <a:xfrm rot="16200000">
            <a:off x="5691175" y="5289773"/>
            <a:ext cx="822661" cy="307777"/>
          </a:xfrm>
          <a:prstGeom prst="rect">
            <a:avLst/>
          </a:prstGeom>
        </p:spPr>
        <p:txBody>
          <a:bodyPr wrap="none">
            <a:spAutoFit/>
          </a:bodyPr>
          <a:lstStyle/>
          <a:p>
            <a:pPr>
              <a:defRPr/>
            </a:pPr>
            <a:r>
              <a:rPr lang="en-US" sz="1400" kern="0" dirty="0">
                <a:latin typeface="TH Sarabun New" panose="020B0500040200020003" pitchFamily="34" charset="-34"/>
                <a:cs typeface="TH Sarabun New" panose="020B0500040200020003" pitchFamily="34" charset="-34"/>
              </a:rPr>
              <a:t>Million tons</a:t>
            </a:r>
          </a:p>
        </p:txBody>
      </p:sp>
      <p:sp>
        <p:nvSpPr>
          <p:cNvPr id="35" name="TextBox 1">
            <a:extLst>
              <a:ext uri="{FF2B5EF4-FFF2-40B4-BE49-F238E27FC236}">
                <a16:creationId xmlns:a16="http://schemas.microsoft.com/office/drawing/2014/main" id="{AAEF70DA-9D4B-4528-B6EF-EEB24F15EAF1}"/>
              </a:ext>
            </a:extLst>
          </p:cNvPr>
          <p:cNvSpPr txBox="1"/>
          <p:nvPr/>
        </p:nvSpPr>
        <p:spPr>
          <a:xfrm>
            <a:off x="7658820" y="5011136"/>
            <a:ext cx="805529" cy="3693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FF000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-6.6</a:t>
            </a:r>
            <a:r>
              <a:rPr lang="en-GB" sz="2000" b="1" dirty="0">
                <a:solidFill>
                  <a:srgbClr val="FF000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a:t>
            </a:r>
          </a:p>
        </p:txBody>
      </p:sp>
      <p:cxnSp>
        <p:nvCxnSpPr>
          <p:cNvPr id="36" name="Straight Arrow Connector 35">
            <a:extLst>
              <a:ext uri="{FF2B5EF4-FFF2-40B4-BE49-F238E27FC236}">
                <a16:creationId xmlns:a16="http://schemas.microsoft.com/office/drawing/2014/main" id="{2F2E26F8-0CD1-4594-AB57-5398758C5C3B}"/>
              </a:ext>
            </a:extLst>
          </p:cNvPr>
          <p:cNvCxnSpPr>
            <a:cxnSpLocks/>
          </p:cNvCxnSpPr>
          <p:nvPr/>
        </p:nvCxnSpPr>
        <p:spPr>
          <a:xfrm>
            <a:off x="7926012" y="5381110"/>
            <a:ext cx="328601" cy="51209"/>
          </a:xfrm>
          <a:prstGeom prst="straightConnector1">
            <a:avLst/>
          </a:prstGeom>
          <a:ln w="38100">
            <a:solidFill>
              <a:srgbClr val="FF0000"/>
            </a:solidFill>
            <a:headEnd type="oval" w="med" len="me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Box 1">
            <a:extLst>
              <a:ext uri="{FF2B5EF4-FFF2-40B4-BE49-F238E27FC236}">
                <a16:creationId xmlns:a16="http://schemas.microsoft.com/office/drawing/2014/main" id="{62E1CAE4-4FBB-4D1E-AF05-37C3DF644D2D}"/>
              </a:ext>
            </a:extLst>
          </p:cNvPr>
          <p:cNvSpPr txBox="1"/>
          <p:nvPr/>
        </p:nvSpPr>
        <p:spPr>
          <a:xfrm>
            <a:off x="8636194" y="5177056"/>
            <a:ext cx="805529" cy="3693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00B05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+3.0</a:t>
            </a:r>
            <a:r>
              <a:rPr lang="en-GB" sz="2000" b="1" dirty="0">
                <a:solidFill>
                  <a:srgbClr val="00B05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a:t>
            </a:r>
          </a:p>
        </p:txBody>
      </p:sp>
      <p:cxnSp>
        <p:nvCxnSpPr>
          <p:cNvPr id="39" name="Straight Arrow Connector 38">
            <a:extLst>
              <a:ext uri="{FF2B5EF4-FFF2-40B4-BE49-F238E27FC236}">
                <a16:creationId xmlns:a16="http://schemas.microsoft.com/office/drawing/2014/main" id="{12BCBEF5-5A19-4B1C-98CB-157D3B3B2319}"/>
              </a:ext>
            </a:extLst>
          </p:cNvPr>
          <p:cNvCxnSpPr>
            <a:cxnSpLocks/>
          </p:cNvCxnSpPr>
          <p:nvPr/>
        </p:nvCxnSpPr>
        <p:spPr>
          <a:xfrm flipV="1">
            <a:off x="8897667" y="5535449"/>
            <a:ext cx="350952" cy="65887"/>
          </a:xfrm>
          <a:prstGeom prst="straightConnector1">
            <a:avLst/>
          </a:prstGeom>
          <a:ln w="38100">
            <a:solidFill>
              <a:srgbClr val="00B050"/>
            </a:solidFill>
            <a:headEnd type="oval" w="med" len="me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1">
            <a:extLst>
              <a:ext uri="{FF2B5EF4-FFF2-40B4-BE49-F238E27FC236}">
                <a16:creationId xmlns:a16="http://schemas.microsoft.com/office/drawing/2014/main" id="{4E0AE5FA-2012-4B0D-B5BF-A5E7D01578BB}"/>
              </a:ext>
            </a:extLst>
          </p:cNvPr>
          <p:cNvSpPr txBox="1"/>
          <p:nvPr/>
        </p:nvSpPr>
        <p:spPr>
          <a:xfrm>
            <a:off x="10498388" y="5362812"/>
            <a:ext cx="805529" cy="3693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00B05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+8.4</a:t>
            </a:r>
            <a:r>
              <a:rPr lang="en-GB" sz="2000" b="1" dirty="0">
                <a:solidFill>
                  <a:srgbClr val="00B05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a:t>
            </a:r>
          </a:p>
        </p:txBody>
      </p:sp>
      <p:sp>
        <p:nvSpPr>
          <p:cNvPr id="45" name="TextBox 1">
            <a:extLst>
              <a:ext uri="{FF2B5EF4-FFF2-40B4-BE49-F238E27FC236}">
                <a16:creationId xmlns:a16="http://schemas.microsoft.com/office/drawing/2014/main" id="{FC009A0E-C1BA-4EC5-8029-4E0E05E170C6}"/>
              </a:ext>
            </a:extLst>
          </p:cNvPr>
          <p:cNvSpPr txBox="1"/>
          <p:nvPr/>
        </p:nvSpPr>
        <p:spPr>
          <a:xfrm>
            <a:off x="9613568" y="5395917"/>
            <a:ext cx="805529" cy="3693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00B05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+1.4</a:t>
            </a:r>
            <a:r>
              <a:rPr lang="en-GB" sz="2000" b="1" dirty="0">
                <a:solidFill>
                  <a:srgbClr val="00B05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a:t>
            </a:r>
          </a:p>
        </p:txBody>
      </p:sp>
      <p:cxnSp>
        <p:nvCxnSpPr>
          <p:cNvPr id="49" name="Straight Arrow Connector 48">
            <a:extLst>
              <a:ext uri="{FF2B5EF4-FFF2-40B4-BE49-F238E27FC236}">
                <a16:creationId xmlns:a16="http://schemas.microsoft.com/office/drawing/2014/main" id="{A3353281-A58E-4EC8-A1FD-5A69B00285B9}"/>
              </a:ext>
            </a:extLst>
          </p:cNvPr>
          <p:cNvCxnSpPr>
            <a:cxnSpLocks/>
          </p:cNvCxnSpPr>
          <p:nvPr/>
        </p:nvCxnSpPr>
        <p:spPr>
          <a:xfrm flipV="1">
            <a:off x="9868613" y="5724117"/>
            <a:ext cx="350952" cy="65887"/>
          </a:xfrm>
          <a:prstGeom prst="straightConnector1">
            <a:avLst/>
          </a:prstGeom>
          <a:ln w="38100">
            <a:solidFill>
              <a:srgbClr val="00B050"/>
            </a:solidFill>
            <a:headEnd type="oval" w="med" len="me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D240261-9F2F-4256-A093-B3472B020845}"/>
              </a:ext>
            </a:extLst>
          </p:cNvPr>
          <p:cNvCxnSpPr>
            <a:cxnSpLocks/>
          </p:cNvCxnSpPr>
          <p:nvPr/>
        </p:nvCxnSpPr>
        <p:spPr>
          <a:xfrm flipV="1">
            <a:off x="10773092" y="5689066"/>
            <a:ext cx="350952" cy="65887"/>
          </a:xfrm>
          <a:prstGeom prst="straightConnector1">
            <a:avLst/>
          </a:prstGeom>
          <a:ln w="38100">
            <a:solidFill>
              <a:srgbClr val="00B050"/>
            </a:solidFill>
            <a:headEnd type="oval" w="med" len="me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TextBox 1">
            <a:extLst>
              <a:ext uri="{FF2B5EF4-FFF2-40B4-BE49-F238E27FC236}">
                <a16:creationId xmlns:a16="http://schemas.microsoft.com/office/drawing/2014/main" id="{43E89106-ADCC-471E-8E63-5600491B8727}"/>
              </a:ext>
            </a:extLst>
          </p:cNvPr>
          <p:cNvSpPr txBox="1"/>
          <p:nvPr/>
        </p:nvSpPr>
        <p:spPr>
          <a:xfrm>
            <a:off x="6737197" y="4332649"/>
            <a:ext cx="805529" cy="3693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FF000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-0.7</a:t>
            </a:r>
            <a:r>
              <a:rPr lang="en-GB" sz="2000" b="1" dirty="0">
                <a:solidFill>
                  <a:srgbClr val="FF0000"/>
                </a:solidFill>
                <a:effectLst>
                  <a:outerShdw blurRad="38100" dist="38100" dir="2700000" algn="tl">
                    <a:srgbClr val="000000">
                      <a:alpha val="43137"/>
                    </a:srgbClr>
                  </a:outerShdw>
                </a:effectLst>
                <a:latin typeface="DB Ozone X Bold" panose="02000506090000020004" pitchFamily="2" charset="-34"/>
                <a:cs typeface="DB Ozone X Bold" panose="02000506090000020004" pitchFamily="2" charset="-34"/>
              </a:rPr>
              <a:t>%</a:t>
            </a:r>
          </a:p>
        </p:txBody>
      </p:sp>
      <p:cxnSp>
        <p:nvCxnSpPr>
          <p:cNvPr id="54" name="Straight Arrow Connector 53">
            <a:extLst>
              <a:ext uri="{FF2B5EF4-FFF2-40B4-BE49-F238E27FC236}">
                <a16:creationId xmlns:a16="http://schemas.microsoft.com/office/drawing/2014/main" id="{AC76721F-C0F7-4CFA-BEA8-CE429BDF374E}"/>
              </a:ext>
            </a:extLst>
          </p:cNvPr>
          <p:cNvCxnSpPr>
            <a:cxnSpLocks/>
          </p:cNvCxnSpPr>
          <p:nvPr/>
        </p:nvCxnSpPr>
        <p:spPr>
          <a:xfrm>
            <a:off x="7018520" y="4702622"/>
            <a:ext cx="328601" cy="36000"/>
          </a:xfrm>
          <a:prstGeom prst="straightConnector1">
            <a:avLst/>
          </a:prstGeom>
          <a:ln w="38100">
            <a:solidFill>
              <a:srgbClr val="FF0000"/>
            </a:solidFill>
            <a:headEnd type="oval" w="med" len="me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32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13C82-DEEA-41A1-8951-CE323D25470D}"/>
              </a:ext>
            </a:extLst>
          </p:cNvPr>
          <p:cNvSpPr txBox="1"/>
          <p:nvPr/>
        </p:nvSpPr>
        <p:spPr>
          <a:xfrm>
            <a:off x="0" y="2514600"/>
            <a:ext cx="12192000" cy="1828800"/>
          </a:xfrm>
          <a:prstGeom prst="rect">
            <a:avLst/>
          </a:prstGeom>
          <a:solidFill>
            <a:srgbClr val="7AB6DB"/>
          </a:solidFill>
        </p:spPr>
        <p:txBody>
          <a:bodyPr wrap="square" rtlCol="0" anchor="ctr">
            <a:spAutoFit/>
          </a:bodyPr>
          <a:lstStyle/>
          <a:p>
            <a:pPr algn="ctr"/>
            <a:r>
              <a:rPr lang="en-US" sz="6000"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IV. Government Response</a:t>
            </a:r>
          </a:p>
        </p:txBody>
      </p:sp>
    </p:spTree>
    <p:extLst>
      <p:ext uri="{BB962C8B-B14F-4D97-AF65-F5344CB8AC3E}">
        <p14:creationId xmlns:p14="http://schemas.microsoft.com/office/powerpoint/2010/main" val="334588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7EDAEB-46F2-42F0-B06A-E985CE3F65C2}"/>
              </a:ext>
            </a:extLst>
          </p:cNvPr>
          <p:cNvSpPr txBox="1"/>
          <p:nvPr/>
        </p:nvSpPr>
        <p:spPr>
          <a:xfrm>
            <a:off x="5359791" y="281355"/>
            <a:ext cx="6414867"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Key messages (cont.)</a:t>
            </a:r>
            <a:endParaRPr lang="th-TH" sz="4400" b="1" dirty="0">
              <a:latin typeface="TH Sarabun New" panose="020B0500040200020003" pitchFamily="34" charset="-34"/>
              <a:cs typeface="TH Sarabun New" panose="020B0500040200020003" pitchFamily="34" charset="-34"/>
            </a:endParaRPr>
          </a:p>
        </p:txBody>
      </p:sp>
      <p:sp>
        <p:nvSpPr>
          <p:cNvPr id="6" name="TextBox 5">
            <a:extLst>
              <a:ext uri="{FF2B5EF4-FFF2-40B4-BE49-F238E27FC236}">
                <a16:creationId xmlns:a16="http://schemas.microsoft.com/office/drawing/2014/main" id="{28F77C98-97F8-4CE5-B6DB-C2277DBE321E}"/>
              </a:ext>
            </a:extLst>
          </p:cNvPr>
          <p:cNvSpPr txBox="1"/>
          <p:nvPr/>
        </p:nvSpPr>
        <p:spPr>
          <a:xfrm>
            <a:off x="264160" y="1317462"/>
            <a:ext cx="11663680" cy="4832092"/>
          </a:xfrm>
          <a:prstGeom prst="rect">
            <a:avLst/>
          </a:prstGeom>
          <a:solidFill>
            <a:schemeClr val="accent1">
              <a:lumMod val="20000"/>
              <a:lumOff val="80000"/>
            </a:schemeClr>
          </a:solidFill>
        </p:spPr>
        <p:txBody>
          <a:bodyPr wrap="square" rtlCol="0">
            <a:spAutoFit/>
          </a:bodyPr>
          <a:lstStyle/>
          <a:p>
            <a:pPr marL="457200"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Government responses</a:t>
            </a: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The cash handout is the major single policy to mitigate the Covid-19 impact on household income, while the softy loan measures are quickly implemented to resolve the looming debt problems of business and small borrowers</a:t>
            </a: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 Although the cash handout is a semi-universal program, it has two serious errors (a) inclusion errors, (b) exclusion errors, particularly the poor who do not have access to smart phone or do not know how to register online</a:t>
            </a: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Most family members of agricultural households are entitled to receive the cash handout from one of four policy channels</a:t>
            </a: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Yet some of 4.5 family members who work in the non-agricultural sector do not receive any subsidy because their names are in the farmer registration system  </a:t>
            </a:r>
          </a:p>
        </p:txBody>
      </p:sp>
    </p:spTree>
    <p:extLst>
      <p:ext uri="{BB962C8B-B14F-4D97-AF65-F5344CB8AC3E}">
        <p14:creationId xmlns:p14="http://schemas.microsoft.com/office/powerpoint/2010/main" val="3384084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EACD-6696-4073-B1E4-5474941DE7E7}"/>
              </a:ext>
            </a:extLst>
          </p:cNvPr>
          <p:cNvSpPr>
            <a:spLocks noGrp="1"/>
          </p:cNvSpPr>
          <p:nvPr>
            <p:ph type="title"/>
          </p:nvPr>
        </p:nvSpPr>
        <p:spPr>
          <a:xfrm>
            <a:off x="2171700" y="409575"/>
            <a:ext cx="8256215" cy="770892"/>
          </a:xfrm>
        </p:spPr>
        <p:txBody>
          <a:bodyPr>
            <a:noAutofit/>
          </a:bodyPr>
          <a:lstStyle/>
          <a:p>
            <a:pPr algn="r"/>
            <a:r>
              <a:rPr lang="en-US" sz="4000" dirty="0">
                <a:latin typeface="Arial" panose="020B0604020202020204" pitchFamily="34" charset="0"/>
                <a:cs typeface="Arial" panose="020B0604020202020204" pitchFamily="34" charset="0"/>
              </a:rPr>
              <a:t>Government response</a:t>
            </a:r>
            <a:endParaRPr lang="th-TH" sz="40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1D84CC3D-74E2-4084-8332-1B32FE7190F1}"/>
              </a:ext>
            </a:extLst>
          </p:cNvPr>
          <p:cNvSpPr>
            <a:spLocks noGrp="1"/>
          </p:cNvSpPr>
          <p:nvPr>
            <p:ph type="sldNum" sz="quarter" idx="12"/>
          </p:nvPr>
        </p:nvSpPr>
        <p:spPr/>
        <p:txBody>
          <a:bodyPr/>
          <a:lstStyle/>
          <a:p>
            <a:fld id="{38296854-0A65-4BD2-A2D5-CA2F6CAA1099}" type="slidenum">
              <a:rPr lang="th-TH" smtClean="0"/>
              <a:t>30</a:t>
            </a:fld>
            <a:endParaRPr lang="th-TH"/>
          </a:p>
        </p:txBody>
      </p:sp>
      <p:sp>
        <p:nvSpPr>
          <p:cNvPr id="6" name="Content Placeholder 2">
            <a:extLst>
              <a:ext uri="{FF2B5EF4-FFF2-40B4-BE49-F238E27FC236}">
                <a16:creationId xmlns:a16="http://schemas.microsoft.com/office/drawing/2014/main" id="{5205DBC1-4362-4B71-9C67-360D8393CB93}"/>
              </a:ext>
            </a:extLst>
          </p:cNvPr>
          <p:cNvSpPr txBox="1">
            <a:spLocks/>
          </p:cNvSpPr>
          <p:nvPr/>
        </p:nvSpPr>
        <p:spPr>
          <a:xfrm>
            <a:off x="1446245" y="1700807"/>
            <a:ext cx="8898227" cy="3654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4000" b="1" kern="1200">
                <a:solidFill>
                  <a:schemeClr val="tx2">
                    <a:lumMod val="75000"/>
                  </a:schemeClr>
                </a:solidFill>
                <a:latin typeface="+mn-lt"/>
                <a:ea typeface="+mn-ea"/>
                <a:cs typeface="TH Sarabun New" panose="020B0500040200020003" pitchFamily="34" charset="-34"/>
              </a:defRPr>
            </a:lvl1pPr>
            <a:lvl2pPr marL="742950" indent="-285750" algn="l" defTabSz="914400" rtl="0" eaLnBrk="1" latinLnBrk="0" hangingPunct="1">
              <a:spcBef>
                <a:spcPct val="20000"/>
              </a:spcBef>
              <a:buFont typeface="Arial" pitchFamily="34" charset="0"/>
              <a:buChar char="•"/>
              <a:defRPr sz="3600" b="1" kern="1200">
                <a:solidFill>
                  <a:schemeClr val="accent2">
                    <a:lumMod val="75000"/>
                  </a:schemeClr>
                </a:solidFill>
                <a:latin typeface="+mn-lt"/>
                <a:ea typeface="+mn-ea"/>
                <a:cs typeface="TH Sarabun New" panose="020B0500040200020003" pitchFamily="34" charset="-34"/>
              </a:defRPr>
            </a:lvl2pPr>
            <a:lvl3pPr marL="1143000" indent="-228600" algn="l" defTabSz="914400" rtl="0" eaLnBrk="1" latinLnBrk="0" hangingPunct="1">
              <a:spcBef>
                <a:spcPct val="20000"/>
              </a:spcBef>
              <a:buSzPct val="85000"/>
              <a:buFont typeface="Wingdings" pitchFamily="2" charset="2"/>
              <a:buChar char="§"/>
              <a:defRPr sz="3200" b="1" kern="1200">
                <a:solidFill>
                  <a:schemeClr val="accent3">
                    <a:lumMod val="50000"/>
                  </a:schemeClr>
                </a:solidFill>
                <a:latin typeface="+mn-lt"/>
                <a:ea typeface="+mn-ea"/>
                <a:cs typeface="TH Sarabun New" panose="020B0500040200020003" pitchFamily="34" charset="-34"/>
              </a:defRPr>
            </a:lvl3pPr>
            <a:lvl4pPr marL="1600200" indent="-228600" algn="l" defTabSz="914400" rtl="0" eaLnBrk="1" latinLnBrk="0" hangingPunct="1">
              <a:spcBef>
                <a:spcPct val="20000"/>
              </a:spcBef>
              <a:buSzPct val="65000"/>
              <a:buFont typeface="Courier New" pitchFamily="49" charset="0"/>
              <a:buChar char="o"/>
              <a:defRPr sz="2800" b="1" kern="1200">
                <a:solidFill>
                  <a:srgbClr val="7030A0"/>
                </a:solidFill>
                <a:latin typeface="+mn-lt"/>
                <a:ea typeface="+mn-ea"/>
                <a:cs typeface="TH Sarabun New" panose="020B0500040200020003" pitchFamily="34" charset="-34"/>
              </a:defRPr>
            </a:lvl4pPr>
            <a:lvl5pPr marL="2057400" indent="-228600" algn="l" defTabSz="914400" rtl="0" eaLnBrk="1" latinLnBrk="0" hangingPunct="1">
              <a:spcBef>
                <a:spcPct val="20000"/>
              </a:spcBef>
              <a:buFont typeface="Arial" pitchFamily="34" charset="0"/>
              <a:buChar char="»"/>
              <a:defRPr sz="2800" b="1" kern="1200">
                <a:solidFill>
                  <a:schemeClr val="accent4">
                    <a:lumMod val="60000"/>
                    <a:lumOff val="40000"/>
                  </a:schemeClr>
                </a:solidFill>
                <a:latin typeface="+mn-lt"/>
                <a:ea typeface="+mn-ea"/>
                <a:cs typeface="TH Sarabun New" panose="020B0500040200020003" pitchFamily="34" charset="-34"/>
              </a:defRPr>
            </a:lvl5pPr>
            <a:lvl6pPr marL="25146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Almost universal cash hand-out of </a:t>
            </a:r>
            <a:r>
              <a:rPr lang="en-US" sz="2800" dirty="0">
                <a:solidFill>
                  <a:srgbClr val="0070C0"/>
                </a:solidFill>
                <a:latin typeface="Arial" panose="020B0604020202020204" pitchFamily="34" charset="0"/>
                <a:cs typeface="Arial" panose="020B0604020202020204" pitchFamily="34" charset="0"/>
              </a:rPr>
              <a:t>414 billion</a:t>
            </a:r>
            <a:r>
              <a:rPr lang="en-US" sz="2800" dirty="0">
                <a:latin typeface="Arial" panose="020B0604020202020204" pitchFamily="34" charset="0"/>
                <a:cs typeface="Arial" panose="020B0604020202020204" pitchFamily="34" charset="0"/>
              </a:rPr>
              <a:t> baht for </a:t>
            </a:r>
            <a:r>
              <a:rPr lang="en-US" sz="2800" dirty="0">
                <a:solidFill>
                  <a:srgbClr val="0070C0"/>
                </a:solidFill>
                <a:latin typeface="Arial" panose="020B0604020202020204" pitchFamily="34" charset="0"/>
                <a:cs typeface="Arial" panose="020B0604020202020204" pitchFamily="34" charset="0"/>
              </a:rPr>
              <a:t>30.5 million </a:t>
            </a:r>
            <a:r>
              <a:rPr lang="en-US" sz="2800" dirty="0">
                <a:latin typeface="Arial" panose="020B0604020202020204" pitchFamily="34" charset="0"/>
                <a:cs typeface="Arial" panose="020B0604020202020204" pitchFamily="34" charset="0"/>
              </a:rPr>
              <a:t>individuals from 10 target groups</a:t>
            </a:r>
          </a:p>
          <a:p>
            <a:r>
              <a:rPr lang="en-US" sz="2800" dirty="0">
                <a:latin typeface="Arial" panose="020B0604020202020204" pitchFamily="34" charset="0"/>
                <a:cs typeface="Arial" panose="020B0604020202020204" pitchFamily="34" charset="0"/>
              </a:rPr>
              <a:t>Financial policy, particularly the soft loan assistance for business and individual borrowers, using 900 billion baht (not discuss here)</a:t>
            </a:r>
          </a:p>
          <a:p>
            <a:r>
              <a:rPr lang="en-US" sz="2400" dirty="0">
                <a:latin typeface="Arial" panose="020B0604020202020204" pitchFamily="34" charset="0"/>
                <a:cs typeface="Arial" panose="020B0604020202020204" pitchFamily="34" charset="0"/>
              </a:rPr>
              <a:t>Economic stimulus/restructuring policies 400 billion baht</a:t>
            </a:r>
          </a:p>
          <a:p>
            <a:endParaRPr lang="th-TH" sz="2200" dirty="0">
              <a:latin typeface="Arial" panose="020B0604020202020204" pitchFamily="34" charset="0"/>
            </a:endParaRPr>
          </a:p>
        </p:txBody>
      </p:sp>
    </p:spTree>
    <p:extLst>
      <p:ext uri="{BB962C8B-B14F-4D97-AF65-F5344CB8AC3E}">
        <p14:creationId xmlns:p14="http://schemas.microsoft.com/office/powerpoint/2010/main" val="514462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C56372-4E53-46CE-BAE7-61FB6561D8EA}"/>
              </a:ext>
            </a:extLst>
          </p:cNvPr>
          <p:cNvSpPr>
            <a:spLocks noGrp="1"/>
          </p:cNvSpPr>
          <p:nvPr>
            <p:ph type="title"/>
          </p:nvPr>
        </p:nvSpPr>
        <p:spPr/>
        <p:txBody>
          <a:bodyPr/>
          <a:lstStyle/>
          <a:p>
            <a:pPr algn="r"/>
            <a:r>
              <a:rPr lang="en-US" sz="4400" dirty="0">
                <a:latin typeface="Arial" panose="020B0604020202020204" pitchFamily="34" charset="0"/>
                <a:cs typeface="Arial" panose="020B0604020202020204" pitchFamily="34" charset="0"/>
              </a:rPr>
              <a:t>Cash hand-out policy </a:t>
            </a:r>
            <a:br>
              <a:rPr lang="en-US" sz="4400"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08F9819-6EF1-451F-9395-11E51C69D541}"/>
              </a:ext>
            </a:extLst>
          </p:cNvPr>
          <p:cNvSpPr>
            <a:spLocks noGrp="1"/>
          </p:cNvSpPr>
          <p:nvPr>
            <p:ph idx="1"/>
          </p:nvPr>
        </p:nvSpPr>
        <p:spPr>
          <a:xfrm>
            <a:off x="838200" y="1825625"/>
            <a:ext cx="10515600" cy="4667250"/>
          </a:xfrm>
        </p:spPr>
        <p:txBody>
          <a:bodyPr>
            <a:normAutofit/>
          </a:bodyPr>
          <a:lstStyle/>
          <a:p>
            <a:pPr lvl="1"/>
            <a:r>
              <a:rPr lang="en-US" sz="2800" dirty="0">
                <a:latin typeface="Arial" panose="020B0604020202020204" pitchFamily="34" charset="0"/>
                <a:cs typeface="Arial" panose="020B0604020202020204" pitchFamily="34" charset="0"/>
              </a:rPr>
              <a:t>Summary of cash hand-out expenditure &amp; sources of fund</a:t>
            </a:r>
            <a:endParaRPr lang="th-TH" sz="28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1D84CC3D-74E2-4084-8332-1B32FE7190F1}"/>
              </a:ext>
            </a:extLst>
          </p:cNvPr>
          <p:cNvSpPr>
            <a:spLocks noGrp="1"/>
          </p:cNvSpPr>
          <p:nvPr>
            <p:ph type="sldNum" sz="quarter" idx="12"/>
          </p:nvPr>
        </p:nvSpPr>
        <p:spPr/>
        <p:txBody>
          <a:bodyPr/>
          <a:lstStyle/>
          <a:p>
            <a:fld id="{38296854-0A65-4BD2-A2D5-CA2F6CAA1099}" type="slidenum">
              <a:rPr lang="th-TH" smtClean="0"/>
              <a:t>31</a:t>
            </a:fld>
            <a:endParaRPr lang="th-TH"/>
          </a:p>
        </p:txBody>
      </p:sp>
      <p:graphicFrame>
        <p:nvGraphicFramePr>
          <p:cNvPr id="5" name="Table 5">
            <a:extLst>
              <a:ext uri="{FF2B5EF4-FFF2-40B4-BE49-F238E27FC236}">
                <a16:creationId xmlns:a16="http://schemas.microsoft.com/office/drawing/2014/main" id="{518D0B8B-7B92-489C-AEF0-7FC549969890}"/>
              </a:ext>
            </a:extLst>
          </p:cNvPr>
          <p:cNvGraphicFramePr>
            <a:graphicFrameLocks noGrp="1"/>
          </p:cNvGraphicFramePr>
          <p:nvPr/>
        </p:nvGraphicFramePr>
        <p:xfrm>
          <a:off x="2135560" y="2484120"/>
          <a:ext cx="7920880" cy="1889760"/>
        </p:xfrm>
        <a:graphic>
          <a:graphicData uri="http://schemas.openxmlformats.org/drawingml/2006/table">
            <a:tbl>
              <a:tblPr firstRow="1" bandRow="1">
                <a:tableStyleId>{5940675A-B579-460E-94D1-54222C63F5DA}</a:tableStyleId>
              </a:tblPr>
              <a:tblGrid>
                <a:gridCol w="3528392">
                  <a:extLst>
                    <a:ext uri="{9D8B030D-6E8A-4147-A177-3AD203B41FA5}">
                      <a16:colId xmlns:a16="http://schemas.microsoft.com/office/drawing/2014/main" val="1561274267"/>
                    </a:ext>
                  </a:extLst>
                </a:gridCol>
                <a:gridCol w="1296144">
                  <a:extLst>
                    <a:ext uri="{9D8B030D-6E8A-4147-A177-3AD203B41FA5}">
                      <a16:colId xmlns:a16="http://schemas.microsoft.com/office/drawing/2014/main" val="3282958326"/>
                    </a:ext>
                  </a:extLst>
                </a:gridCol>
                <a:gridCol w="1728192">
                  <a:extLst>
                    <a:ext uri="{9D8B030D-6E8A-4147-A177-3AD203B41FA5}">
                      <a16:colId xmlns:a16="http://schemas.microsoft.com/office/drawing/2014/main" val="3566477273"/>
                    </a:ext>
                  </a:extLst>
                </a:gridCol>
                <a:gridCol w="1368152">
                  <a:extLst>
                    <a:ext uri="{9D8B030D-6E8A-4147-A177-3AD203B41FA5}">
                      <a16:colId xmlns:a16="http://schemas.microsoft.com/office/drawing/2014/main" val="2194150059"/>
                    </a:ext>
                  </a:extLst>
                </a:gridCol>
              </a:tblGrid>
              <a:tr h="370840">
                <a:tc>
                  <a:txBody>
                    <a:bodyPr/>
                    <a:lstStyle/>
                    <a:p>
                      <a:endParaRPr lang="th-TH" sz="20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Bill </a:t>
                      </a:r>
                      <a:r>
                        <a:rPr lang="th-TH" sz="2000" dirty="0">
                          <a:latin typeface="Arial" panose="020B0604020202020204" pitchFamily="34" charset="0"/>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th-TH" sz="20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Bill </a:t>
                      </a:r>
                      <a:r>
                        <a:rPr lang="th-TH" sz="2000" dirty="0">
                          <a:latin typeface="Arial" panose="020B0604020202020204" pitchFamily="34" charset="0"/>
                        </a:rPr>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211631"/>
                  </a:ext>
                </a:extLst>
              </a:tr>
              <a:tr h="370840">
                <a:tc>
                  <a:txBody>
                    <a:bodyPr/>
                    <a:lstStyle/>
                    <a:p>
                      <a:pPr marL="457200" indent="-457200">
                        <a:buFont typeface="Wingdings" panose="05000000000000000000" pitchFamily="2" charset="2"/>
                        <a:buChar char="q"/>
                      </a:pPr>
                      <a:r>
                        <a:rPr lang="en-US" sz="2000" dirty="0">
                          <a:latin typeface="Arial" panose="020B0604020202020204" pitchFamily="34" charset="0"/>
                          <a:cs typeface="Arial" panose="020B0604020202020204" pitchFamily="34" charset="0"/>
                        </a:rPr>
                        <a:t>Sources</a:t>
                      </a:r>
                      <a:endParaRPr lang="th-TH" sz="20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414.735</a:t>
                      </a:r>
                      <a:endParaRPr lang="th-TH" sz="2000" dirty="0">
                        <a:latin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457200" indent="-457200">
                        <a:buFont typeface="Wingdings" panose="05000000000000000000" pitchFamily="2" charset="2"/>
                        <a:buChar char="q"/>
                      </a:pPr>
                      <a:r>
                        <a:rPr lang="en-US" sz="2000" dirty="0">
                          <a:latin typeface="Arial" panose="020B0604020202020204" pitchFamily="34" charset="0"/>
                          <a:cs typeface="Arial" panose="020B0604020202020204" pitchFamily="34" charset="0"/>
                        </a:rPr>
                        <a:t>Use </a:t>
                      </a:r>
                      <a:endParaRPr lang="th-TH" sz="20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297.286</a:t>
                      </a:r>
                      <a:endParaRPr lang="th-TH" sz="2000" dirty="0">
                        <a:latin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4770824"/>
                  </a:ext>
                </a:extLst>
              </a:tr>
              <a:tr h="370840">
                <a:tc>
                  <a:txBody>
                    <a:bodyPr/>
                    <a:lstStyle/>
                    <a:p>
                      <a:pPr marL="450850" lvl="1" indent="-279400">
                        <a:buFont typeface="Wingdings" panose="05000000000000000000" pitchFamily="2" charset="2"/>
                        <a:buChar char="§"/>
                      </a:pPr>
                      <a:r>
                        <a:rPr lang="en-US" sz="2000" dirty="0">
                          <a:latin typeface="Arial" panose="020B0604020202020204" pitchFamily="34" charset="0"/>
                          <a:cs typeface="Arial" panose="020B0604020202020204" pitchFamily="34" charset="0"/>
                        </a:rPr>
                        <a:t>Borrowing</a:t>
                      </a:r>
                    </a:p>
                    <a:p>
                      <a:pPr marL="450850" lvl="1" indent="-279400">
                        <a:buFont typeface="Wingdings" panose="05000000000000000000" pitchFamily="2" charset="2"/>
                        <a:buChar char="§"/>
                      </a:pPr>
                      <a:r>
                        <a:rPr lang="en-US" sz="2000" dirty="0">
                          <a:latin typeface="Arial" panose="020B0604020202020204" pitchFamily="34" charset="0"/>
                          <a:cs typeface="Arial" panose="020B0604020202020204" pitchFamily="34" charset="0"/>
                        </a:rPr>
                        <a:t>Fiscal budget</a:t>
                      </a:r>
                      <a:endParaRPr lang="th-TH" sz="20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344.735</a:t>
                      </a:r>
                    </a:p>
                    <a:p>
                      <a:pPr algn="ctr"/>
                      <a:r>
                        <a:rPr lang="en-US" sz="2000" dirty="0">
                          <a:latin typeface="Arial" panose="020B0604020202020204" pitchFamily="34" charset="0"/>
                          <a:cs typeface="Arial" panose="020B0604020202020204" pitchFamily="34" charset="0"/>
                        </a:rPr>
                        <a:t>70.00</a:t>
                      </a:r>
                      <a:endParaRPr lang="th-TH" sz="2000" dirty="0">
                        <a:latin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31813" lvl="1" indent="-360363">
                        <a:buFont typeface="Wingdings" panose="05000000000000000000" pitchFamily="2" charset="2"/>
                        <a:buChar char="§"/>
                      </a:pPr>
                      <a:r>
                        <a:rPr lang="en-US" sz="2000" dirty="0">
                          <a:latin typeface="Arial" panose="020B0604020202020204" pitchFamily="34" charset="0"/>
                          <a:cs typeface="Arial" panose="020B0604020202020204" pitchFamily="34" charset="0"/>
                        </a:rPr>
                        <a:t>Planned</a:t>
                      </a:r>
                      <a:endParaRPr lang="th-TH" sz="20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err="1">
                          <a:latin typeface="Arial" panose="020B0604020202020204" pitchFamily="34" charset="0"/>
                        </a:rPr>
                        <a:t>n.a.</a:t>
                      </a:r>
                      <a:endParaRPr lang="th-TH" sz="2000" dirty="0">
                        <a:latin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6765154"/>
                  </a:ext>
                </a:extLst>
              </a:tr>
              <a:tr h="370840">
                <a:tc>
                  <a:txBody>
                    <a:bodyPr/>
                    <a:lstStyle/>
                    <a:p>
                      <a:pPr marL="171450" lvl="0" indent="-457200">
                        <a:buFont typeface="Wingdings" panose="05000000000000000000" pitchFamily="2" charset="2"/>
                        <a:buChar char="q"/>
                      </a:pPr>
                      <a:r>
                        <a:rPr lang="en-US" sz="2000" dirty="0">
                          <a:latin typeface="Arial" panose="020B0604020202020204" pitchFamily="34" charset="0"/>
                          <a:cs typeface="Arial" panose="020B0604020202020204" pitchFamily="34" charset="0"/>
                        </a:rPr>
                        <a:t>Balance  (</a:t>
                      </a:r>
                      <a:r>
                        <a:rPr lang="en-US" sz="1800" dirty="0">
                          <a:latin typeface="Arial" panose="020B0604020202020204" pitchFamily="34" charset="0"/>
                          <a:cs typeface="Arial" panose="020B0604020202020204" pitchFamily="34" charset="0"/>
                        </a:rPr>
                        <a:t>mid Sept. 2020)</a:t>
                      </a:r>
                      <a:endParaRPr lang="th-TH" sz="20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th-TH" sz="2000" dirty="0">
                        <a:latin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31813" lvl="1" indent="-360363">
                        <a:buFont typeface="Wingdings" panose="05000000000000000000" pitchFamily="2" charset="2"/>
                        <a:buChar char="§"/>
                      </a:pPr>
                      <a:endParaRPr lang="th-TH" sz="20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210.265</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6470511"/>
                  </a:ext>
                </a:extLst>
              </a:tr>
            </a:tbl>
          </a:graphicData>
        </a:graphic>
      </p:graphicFrame>
    </p:spTree>
    <p:extLst>
      <p:ext uri="{BB962C8B-B14F-4D97-AF65-F5344CB8AC3E}">
        <p14:creationId xmlns:p14="http://schemas.microsoft.com/office/powerpoint/2010/main" val="3527187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DF0AF-7D75-4295-A988-3EB83574F41C}"/>
              </a:ext>
            </a:extLst>
          </p:cNvPr>
          <p:cNvSpPr>
            <a:spLocks noGrp="1"/>
          </p:cNvSpPr>
          <p:nvPr>
            <p:ph type="sldNum" sz="quarter" idx="12"/>
          </p:nvPr>
        </p:nvSpPr>
        <p:spPr/>
        <p:txBody>
          <a:bodyPr/>
          <a:lstStyle/>
          <a:p>
            <a:fld id="{38296854-0A65-4BD2-A2D5-CA2F6CAA1099}" type="slidenum">
              <a:rPr lang="th-TH" smtClean="0"/>
              <a:t>32</a:t>
            </a:fld>
            <a:endParaRPr lang="th-TH"/>
          </a:p>
        </p:txBody>
      </p:sp>
      <p:sp>
        <p:nvSpPr>
          <p:cNvPr id="5" name="Title 1">
            <a:extLst>
              <a:ext uri="{FF2B5EF4-FFF2-40B4-BE49-F238E27FC236}">
                <a16:creationId xmlns:a16="http://schemas.microsoft.com/office/drawing/2014/main" id="{3E3355BE-177A-4E96-9B5A-FCCC7D943A7F}"/>
              </a:ext>
            </a:extLst>
          </p:cNvPr>
          <p:cNvSpPr>
            <a:spLocks noGrp="1"/>
          </p:cNvSpPr>
          <p:nvPr>
            <p:ph type="title"/>
          </p:nvPr>
        </p:nvSpPr>
        <p:spPr>
          <a:xfrm>
            <a:off x="1991544" y="43929"/>
            <a:ext cx="8208912" cy="432744"/>
          </a:xfrm>
        </p:spPr>
        <p:txBody>
          <a:bodyPr>
            <a:normAutofit fontScale="90000"/>
          </a:bodyPr>
          <a:lstStyle/>
          <a:p>
            <a:r>
              <a:rPr lang="en-US" sz="3200" dirty="0"/>
              <a:t>Government response : cash hand-out by target groups (cont.)</a:t>
            </a:r>
            <a:endParaRPr lang="th-TH" sz="3200" dirty="0"/>
          </a:p>
        </p:txBody>
      </p:sp>
      <p:graphicFrame>
        <p:nvGraphicFramePr>
          <p:cNvPr id="6" name="Table 6">
            <a:extLst>
              <a:ext uri="{FF2B5EF4-FFF2-40B4-BE49-F238E27FC236}">
                <a16:creationId xmlns:a16="http://schemas.microsoft.com/office/drawing/2014/main" id="{8B617AA1-02ED-4973-86C7-B31F22623C72}"/>
              </a:ext>
            </a:extLst>
          </p:cNvPr>
          <p:cNvGraphicFramePr>
            <a:graphicFrameLocks noGrp="1"/>
          </p:cNvGraphicFramePr>
          <p:nvPr>
            <p:extLst>
              <p:ext uri="{D42A27DB-BD31-4B8C-83A1-F6EECF244321}">
                <p14:modId xmlns:p14="http://schemas.microsoft.com/office/powerpoint/2010/main" val="1625041849"/>
              </p:ext>
            </p:extLst>
          </p:nvPr>
        </p:nvGraphicFramePr>
        <p:xfrm>
          <a:off x="1847529" y="530674"/>
          <a:ext cx="8064895" cy="5699760"/>
        </p:xfrm>
        <a:graphic>
          <a:graphicData uri="http://schemas.openxmlformats.org/drawingml/2006/table">
            <a:tbl>
              <a:tblPr firstRow="1" bandRow="1">
                <a:tableStyleId>{5940675A-B579-460E-94D1-54222C63F5DA}</a:tableStyleId>
              </a:tblPr>
              <a:tblGrid>
                <a:gridCol w="3584398">
                  <a:extLst>
                    <a:ext uri="{9D8B030D-6E8A-4147-A177-3AD203B41FA5}">
                      <a16:colId xmlns:a16="http://schemas.microsoft.com/office/drawing/2014/main" val="371546870"/>
                    </a:ext>
                  </a:extLst>
                </a:gridCol>
                <a:gridCol w="1568174">
                  <a:extLst>
                    <a:ext uri="{9D8B030D-6E8A-4147-A177-3AD203B41FA5}">
                      <a16:colId xmlns:a16="http://schemas.microsoft.com/office/drawing/2014/main" val="1574870031"/>
                    </a:ext>
                  </a:extLst>
                </a:gridCol>
                <a:gridCol w="1493499">
                  <a:extLst>
                    <a:ext uri="{9D8B030D-6E8A-4147-A177-3AD203B41FA5}">
                      <a16:colId xmlns:a16="http://schemas.microsoft.com/office/drawing/2014/main" val="3572232241"/>
                    </a:ext>
                  </a:extLst>
                </a:gridCol>
                <a:gridCol w="1418824">
                  <a:extLst>
                    <a:ext uri="{9D8B030D-6E8A-4147-A177-3AD203B41FA5}">
                      <a16:colId xmlns:a16="http://schemas.microsoft.com/office/drawing/2014/main" val="3026681026"/>
                    </a:ext>
                  </a:extLst>
                </a:gridCol>
              </a:tblGrid>
              <a:tr h="370840">
                <a:tc rowSpan="2">
                  <a:txBody>
                    <a:bodyPr/>
                    <a:lstStyle/>
                    <a:p>
                      <a:pPr algn="ctr"/>
                      <a:r>
                        <a:rPr lang="en-US" sz="2000" b="1" dirty="0">
                          <a:latin typeface="Arial" panose="020B0604020202020204" pitchFamily="34" charset="0"/>
                          <a:cs typeface="Arial" panose="020B0604020202020204" pitchFamily="34" charset="0"/>
                        </a:rPr>
                        <a:t>Targeted groups</a:t>
                      </a:r>
                      <a:endParaRPr lang="th-TH" sz="2000" b="1" dirty="0">
                        <a:latin typeface="Arial" panose="020B0604020202020204" pitchFamily="34" charset="0"/>
                      </a:endParaRPr>
                    </a:p>
                  </a:txBody>
                  <a:tcPr anchor="ctr"/>
                </a:tc>
                <a:tc rowSpan="2">
                  <a:txBody>
                    <a:bodyPr/>
                    <a:lstStyle/>
                    <a:p>
                      <a:pPr algn="ctr"/>
                      <a:r>
                        <a:rPr lang="en-US" sz="2000" b="1" dirty="0">
                          <a:latin typeface="Arial" panose="020B0604020202020204" pitchFamily="34" charset="0"/>
                          <a:cs typeface="Arial" panose="020B0604020202020204" pitchFamily="34" charset="0"/>
                        </a:rPr>
                        <a:t>Eligible No. (mil)</a:t>
                      </a:r>
                      <a:endParaRPr lang="th-TH" sz="2000" b="1" dirty="0">
                        <a:latin typeface="Arial" panose="020B0604020202020204" pitchFamily="34" charset="0"/>
                      </a:endParaRPr>
                    </a:p>
                  </a:txBody>
                  <a:tcPr anchor="ctr"/>
                </a:tc>
                <a:tc gridSpan="2">
                  <a:txBody>
                    <a:bodyPr/>
                    <a:lstStyle/>
                    <a:p>
                      <a:pPr algn="ctr"/>
                      <a:r>
                        <a:rPr lang="en-US" sz="2000" b="1" dirty="0">
                          <a:latin typeface="Arial" panose="020B0604020202020204" pitchFamily="34" charset="0"/>
                          <a:cs typeface="Arial" panose="020B0604020202020204" pitchFamily="34" charset="0"/>
                        </a:rPr>
                        <a:t>Reimbursed </a:t>
                      </a:r>
                      <a:endParaRPr lang="th-TH" sz="2000" b="1" dirty="0">
                        <a:latin typeface="Arial" panose="020B0604020202020204" pitchFamily="34" charset="0"/>
                      </a:endParaRPr>
                    </a:p>
                  </a:txBody>
                  <a:tcPr/>
                </a:tc>
                <a:tc hMerge="1">
                  <a:txBody>
                    <a:bodyPr/>
                    <a:lstStyle/>
                    <a:p>
                      <a:endParaRPr lang="th-TH" sz="2400" dirty="0"/>
                    </a:p>
                  </a:txBody>
                  <a:tcPr/>
                </a:tc>
                <a:extLst>
                  <a:ext uri="{0D108BD9-81ED-4DB2-BD59-A6C34878D82A}">
                    <a16:rowId xmlns:a16="http://schemas.microsoft.com/office/drawing/2014/main" val="2149236919"/>
                  </a:ext>
                </a:extLst>
              </a:tr>
              <a:tr h="370840">
                <a:tc vMerge="1">
                  <a:txBody>
                    <a:bodyPr/>
                    <a:lstStyle/>
                    <a:p>
                      <a:endParaRPr lang="th-TH" sz="2400" dirty="0"/>
                    </a:p>
                  </a:txBody>
                  <a:tcPr/>
                </a:tc>
                <a:tc vMerge="1">
                  <a:txBody>
                    <a:bodyPr/>
                    <a:lstStyle/>
                    <a:p>
                      <a:endParaRPr lang="th-TH" sz="2400" dirty="0"/>
                    </a:p>
                  </a:txBody>
                  <a:tcPr/>
                </a:tc>
                <a:tc>
                  <a:txBody>
                    <a:bodyPr/>
                    <a:lstStyle/>
                    <a:p>
                      <a:pPr algn="ctr"/>
                      <a:r>
                        <a:rPr lang="en-US" sz="2000" b="1" dirty="0">
                          <a:latin typeface="Arial" panose="020B0604020202020204" pitchFamily="34" charset="0"/>
                          <a:cs typeface="Arial" panose="020B0604020202020204" pitchFamily="34" charset="0"/>
                        </a:rPr>
                        <a:t>(No.) Mil</a:t>
                      </a:r>
                      <a:endParaRPr lang="th-TH" sz="2000" b="1" dirty="0">
                        <a:latin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Bill baht</a:t>
                      </a:r>
                      <a:endParaRPr lang="th-TH" sz="2000" b="1" dirty="0">
                        <a:latin typeface="Arial" panose="020B0604020202020204" pitchFamily="34" charset="0"/>
                      </a:endParaRPr>
                    </a:p>
                  </a:txBody>
                  <a:tcPr/>
                </a:tc>
                <a:extLst>
                  <a:ext uri="{0D108BD9-81ED-4DB2-BD59-A6C34878D82A}">
                    <a16:rowId xmlns:a16="http://schemas.microsoft.com/office/drawing/2014/main" val="563839341"/>
                  </a:ext>
                </a:extLst>
              </a:tr>
              <a:tr h="370840">
                <a:tc>
                  <a:txBody>
                    <a:bodyPr/>
                    <a:lstStyle/>
                    <a:p>
                      <a:pPr marL="173038" indent="-173038">
                        <a:buFont typeface="Arial" panose="020B0604020202020204" pitchFamily="34" charset="0"/>
                        <a:buChar char="•"/>
                      </a:pPr>
                      <a:r>
                        <a:rPr lang="en-US" sz="2000" dirty="0">
                          <a:latin typeface="Arial" panose="020B0604020202020204" pitchFamily="34" charset="0"/>
                          <a:cs typeface="Arial" panose="020B0604020202020204" pitchFamily="34" charset="0"/>
                        </a:rPr>
                        <a:t>Farmers (5,000</a:t>
                      </a:r>
                      <a:r>
                        <a:rPr lang="th-TH" sz="2000" dirty="0">
                          <a:latin typeface="Arial" panose="020B0604020202020204" pitchFamily="34" charset="0"/>
                        </a:rPr>
                        <a:t>฿</a:t>
                      </a:r>
                      <a:r>
                        <a:rPr lang="en-US" sz="2000" dirty="0">
                          <a:latin typeface="Arial" panose="020B0604020202020204" pitchFamily="34" charset="0"/>
                          <a:cs typeface="Arial" panose="020B0604020202020204" pitchFamily="34" charset="0"/>
                        </a:rPr>
                        <a:t> x 3 m)</a:t>
                      </a:r>
                      <a:endParaRPr lang="th-TH" sz="2000" dirty="0">
                        <a:latin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10</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7.526</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114.352</a:t>
                      </a:r>
                      <a:endParaRPr lang="th-TH" sz="2000" dirty="0">
                        <a:latin typeface="Arial" panose="020B0604020202020204" pitchFamily="34" charset="0"/>
                      </a:endParaRPr>
                    </a:p>
                  </a:txBody>
                  <a:tcPr anchor="ctr"/>
                </a:tc>
                <a:extLst>
                  <a:ext uri="{0D108BD9-81ED-4DB2-BD59-A6C34878D82A}">
                    <a16:rowId xmlns:a16="http://schemas.microsoft.com/office/drawing/2014/main" val="1553637699"/>
                  </a:ext>
                </a:extLst>
              </a:tr>
              <a:tr h="370840">
                <a:tc>
                  <a:txBody>
                    <a:bodyPr/>
                    <a:lstStyle/>
                    <a:p>
                      <a:pPr marL="173038" indent="-173038">
                        <a:buFont typeface="Arial" panose="020B0604020202020204" pitchFamily="34" charset="0"/>
                        <a:buChar char="•"/>
                      </a:pPr>
                      <a:r>
                        <a:rPr lang="en-US" sz="2000" dirty="0">
                          <a:latin typeface="Arial" panose="020B0604020202020204" pitchFamily="34" charset="0"/>
                          <a:cs typeface="Arial" panose="020B0604020202020204" pitchFamily="34" charset="0"/>
                        </a:rPr>
                        <a:t>NOLB: Employers/self-employed (5,000</a:t>
                      </a:r>
                      <a:r>
                        <a:rPr lang="th-TH" sz="2000" dirty="0">
                          <a:latin typeface="Arial" panose="020B0604020202020204" pitchFamily="34" charset="0"/>
                        </a:rPr>
                        <a:t>฿</a:t>
                      </a:r>
                      <a:r>
                        <a:rPr lang="en-US" sz="2000" dirty="0">
                          <a:latin typeface="Arial" panose="020B0604020202020204" pitchFamily="34" charset="0"/>
                          <a:cs typeface="Arial" panose="020B0604020202020204" pitchFamily="34" charset="0"/>
                        </a:rPr>
                        <a:t> top up x 3m)</a:t>
                      </a:r>
                      <a:endParaRPr lang="th-TH" sz="2000" dirty="0">
                        <a:latin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16</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15.302</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159.584</a:t>
                      </a:r>
                      <a:endParaRPr lang="th-TH" sz="2000" dirty="0">
                        <a:latin typeface="Arial" panose="020B0604020202020204" pitchFamily="34" charset="0"/>
                      </a:endParaRPr>
                    </a:p>
                  </a:txBody>
                  <a:tcPr anchor="ctr"/>
                </a:tc>
                <a:extLst>
                  <a:ext uri="{0D108BD9-81ED-4DB2-BD59-A6C34878D82A}">
                    <a16:rowId xmlns:a16="http://schemas.microsoft.com/office/drawing/2014/main" val="114892948"/>
                  </a:ext>
                </a:extLst>
              </a:tr>
              <a:tr h="370840">
                <a:tc>
                  <a:txBody>
                    <a:bodyPr/>
                    <a:lstStyle/>
                    <a:p>
                      <a:pPr marL="173038" indent="-173038">
                        <a:buFont typeface="Arial" panose="020B0604020202020204" pitchFamily="34" charset="0"/>
                        <a:buChar char="•"/>
                      </a:pPr>
                      <a:r>
                        <a:rPr lang="en-US" sz="2000" dirty="0">
                          <a:latin typeface="Arial" panose="020B0604020202020204" pitchFamily="34" charset="0"/>
                          <a:cs typeface="Arial" panose="020B0604020202020204" pitchFamily="34" charset="0"/>
                        </a:rPr>
                        <a:t>Vulnerable persons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(1,000</a:t>
                      </a:r>
                      <a:r>
                        <a:rPr lang="th-TH" sz="2000" dirty="0">
                          <a:latin typeface="Arial" panose="020B0604020202020204" pitchFamily="34" charset="0"/>
                        </a:rPr>
                        <a:t>฿</a:t>
                      </a:r>
                      <a:r>
                        <a:rPr lang="en-US" sz="2000" dirty="0">
                          <a:latin typeface="Arial" panose="020B0604020202020204" pitchFamily="34" charset="0"/>
                          <a:cs typeface="Arial" panose="020B0604020202020204" pitchFamily="34" charset="0"/>
                        </a:rPr>
                        <a:t> top up x 3 m)</a:t>
                      </a:r>
                      <a:endParaRPr lang="th-TH" sz="2000" dirty="0">
                        <a:latin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6.87</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6.65</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20.154</a:t>
                      </a:r>
                      <a:endParaRPr lang="th-TH" sz="2000" dirty="0">
                        <a:latin typeface="Arial" panose="020B0604020202020204" pitchFamily="34" charset="0"/>
                      </a:endParaRPr>
                    </a:p>
                  </a:txBody>
                  <a:tcPr anchor="ctr"/>
                </a:tc>
                <a:extLst>
                  <a:ext uri="{0D108BD9-81ED-4DB2-BD59-A6C34878D82A}">
                    <a16:rowId xmlns:a16="http://schemas.microsoft.com/office/drawing/2014/main" val="230348038"/>
                  </a:ext>
                </a:extLst>
              </a:tr>
              <a:tr h="370840">
                <a:tc>
                  <a:txBody>
                    <a:bodyPr/>
                    <a:lstStyle/>
                    <a:p>
                      <a:pPr marL="173038" indent="-173038">
                        <a:buFont typeface="Arial" panose="020B0604020202020204" pitchFamily="34" charset="0"/>
                        <a:buChar char="•"/>
                      </a:pPr>
                      <a:r>
                        <a:rPr lang="en-US" sz="2000" dirty="0">
                          <a:latin typeface="Arial" panose="020B0604020202020204" pitchFamily="34" charset="0"/>
                          <a:cs typeface="Arial" panose="020B0604020202020204" pitchFamily="34" charset="0"/>
                        </a:rPr>
                        <a:t>Wage compensation for employees</a:t>
                      </a:r>
                      <a:endParaRPr lang="th-TH" sz="2000" dirty="0">
                        <a:latin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0.06</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0.007</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109 mil</a:t>
                      </a:r>
                      <a:endParaRPr lang="th-TH" sz="2000" dirty="0">
                        <a:latin typeface="Arial" panose="020B0604020202020204" pitchFamily="34" charset="0"/>
                      </a:endParaRPr>
                    </a:p>
                  </a:txBody>
                  <a:tcPr anchor="ctr"/>
                </a:tc>
                <a:extLst>
                  <a:ext uri="{0D108BD9-81ED-4DB2-BD59-A6C34878D82A}">
                    <a16:rowId xmlns:a16="http://schemas.microsoft.com/office/drawing/2014/main" val="4200085902"/>
                  </a:ext>
                </a:extLst>
              </a:tr>
              <a:tr h="370840">
                <a:tc>
                  <a:txBody>
                    <a:bodyPr/>
                    <a:lstStyle/>
                    <a:p>
                      <a:pPr marL="173038" indent="-173038">
                        <a:buFont typeface="Arial" panose="020B0604020202020204" pitchFamily="34" charset="0"/>
                        <a:buChar char="•"/>
                      </a:pPr>
                      <a:r>
                        <a:rPr lang="en-US" sz="2000" dirty="0">
                          <a:latin typeface="Arial" panose="020B0604020202020204" pitchFamily="34" charset="0"/>
                          <a:cs typeface="Arial" panose="020B0604020202020204" pitchFamily="34" charset="0"/>
                        </a:rPr>
                        <a:t>Social security insured employees (not eligible under SSI law)</a:t>
                      </a:r>
                      <a:endParaRPr lang="th-TH" sz="2000" dirty="0">
                        <a:latin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59,776</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persons</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59,776</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persons</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896.64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mil</a:t>
                      </a:r>
                      <a:endParaRPr lang="th-TH" sz="2000" dirty="0">
                        <a:latin typeface="Arial" panose="020B0604020202020204" pitchFamily="34" charset="0"/>
                      </a:endParaRPr>
                    </a:p>
                  </a:txBody>
                  <a:tcPr anchor="ctr"/>
                </a:tc>
                <a:extLst>
                  <a:ext uri="{0D108BD9-81ED-4DB2-BD59-A6C34878D82A}">
                    <a16:rowId xmlns:a16="http://schemas.microsoft.com/office/drawing/2014/main" val="1418499724"/>
                  </a:ext>
                </a:extLst>
              </a:tr>
              <a:tr h="370840">
                <a:tc>
                  <a:txBody>
                    <a:bodyPr/>
                    <a:lstStyle/>
                    <a:p>
                      <a:pPr marL="173038" indent="-173038">
                        <a:buFont typeface="Arial" panose="020B0604020202020204" pitchFamily="34" charset="0"/>
                        <a:buChar char="•"/>
                      </a:pPr>
                      <a:r>
                        <a:rPr lang="en-US" sz="2000" dirty="0">
                          <a:latin typeface="Arial" panose="020B0604020202020204" pitchFamily="34" charset="0"/>
                          <a:cs typeface="Arial" panose="020B0604020202020204" pitchFamily="34" charset="0"/>
                        </a:rPr>
                        <a:t>Social welfare recipient (1,000</a:t>
                      </a:r>
                      <a:r>
                        <a:rPr lang="th-TH" sz="2000" dirty="0">
                          <a:latin typeface="Arial" panose="020B0604020202020204" pitchFamily="34" charset="0"/>
                        </a:rPr>
                        <a:t>฿</a:t>
                      </a:r>
                      <a:r>
                        <a:rPr lang="en-US" sz="2000" dirty="0">
                          <a:latin typeface="Arial" panose="020B0604020202020204" pitchFamily="34" charset="0"/>
                          <a:cs typeface="Arial" panose="020B0604020202020204" pitchFamily="34" charset="0"/>
                        </a:rPr>
                        <a:t> top up x 3 m)</a:t>
                      </a:r>
                      <a:endParaRPr lang="th-TH" sz="2000" dirty="0">
                        <a:latin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1.16</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1.025</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3.087</a:t>
                      </a:r>
                      <a:endParaRPr lang="th-TH" sz="2000" dirty="0">
                        <a:latin typeface="Arial" panose="020B0604020202020204" pitchFamily="34" charset="0"/>
                      </a:endParaRPr>
                    </a:p>
                  </a:txBody>
                  <a:tcPr anchor="ctr"/>
                </a:tc>
                <a:extLst>
                  <a:ext uri="{0D108BD9-81ED-4DB2-BD59-A6C34878D82A}">
                    <a16:rowId xmlns:a16="http://schemas.microsoft.com/office/drawing/2014/main" val="3959580051"/>
                  </a:ext>
                </a:extLst>
              </a:tr>
              <a:tr h="370840">
                <a:tc>
                  <a:txBody>
                    <a:bodyPr/>
                    <a:lstStyle/>
                    <a:p>
                      <a:pPr marL="0" indent="0" algn="ctr">
                        <a:buFont typeface="Arial" panose="020B0604020202020204" pitchFamily="34" charset="0"/>
                        <a:buNone/>
                      </a:pPr>
                      <a:r>
                        <a:rPr lang="en-US" sz="2000" b="1" dirty="0">
                          <a:latin typeface="Arial" panose="020B0604020202020204" pitchFamily="34" charset="0"/>
                          <a:cs typeface="Arial" panose="020B0604020202020204" pitchFamily="34" charset="0"/>
                        </a:rPr>
                        <a:t>Total (1)</a:t>
                      </a:r>
                      <a:endParaRPr lang="th-TH" sz="2000" b="1" dirty="0">
                        <a:latin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45.0</a:t>
                      </a:r>
                      <a:endParaRPr lang="th-TH" sz="2000" b="1" baseline="30000" dirty="0">
                        <a:latin typeface="Arial" panose="020B0604020202020204" pitchFamily="34" charset="0"/>
                      </a:endParaRPr>
                    </a:p>
                  </a:txBody>
                  <a:tcPr anchor="ctr"/>
                </a:tc>
                <a:tc>
                  <a:txBody>
                    <a:bodyPr/>
                    <a:lstStyle/>
                    <a:p>
                      <a:pPr algn="ctr"/>
                      <a:r>
                        <a:rPr lang="en-US" sz="2000" b="1" dirty="0">
                          <a:highlight>
                            <a:srgbClr val="FFFF00"/>
                          </a:highlight>
                          <a:latin typeface="Arial" panose="020B0604020202020204" pitchFamily="34" charset="0"/>
                          <a:cs typeface="Arial" panose="020B0604020202020204" pitchFamily="34" charset="0"/>
                        </a:rPr>
                        <a:t>30.51</a:t>
                      </a:r>
                      <a:endParaRPr lang="th-TH" sz="2000" b="1" dirty="0">
                        <a:highlight>
                          <a:srgbClr val="FFFF00"/>
                        </a:highlight>
                        <a:latin typeface="Arial" panose="020B0604020202020204" pitchFamily="34" charset="0"/>
                      </a:endParaRPr>
                    </a:p>
                  </a:txBody>
                  <a:tcPr anchor="ctr"/>
                </a:tc>
                <a:tc>
                  <a:txBody>
                    <a:bodyPr/>
                    <a:lstStyle/>
                    <a:p>
                      <a:pPr algn="ctr"/>
                      <a:r>
                        <a:rPr lang="en-US" sz="2000" b="1" dirty="0">
                          <a:latin typeface="Arial" panose="020B0604020202020204" pitchFamily="34" charset="0"/>
                          <a:cs typeface="Arial" panose="020B0604020202020204" pitchFamily="34" charset="0"/>
                        </a:rPr>
                        <a:t>297.286</a:t>
                      </a:r>
                      <a:endParaRPr lang="th-TH" sz="2000" b="1" dirty="0">
                        <a:latin typeface="Arial" panose="020B0604020202020204" pitchFamily="34" charset="0"/>
                      </a:endParaRPr>
                    </a:p>
                  </a:txBody>
                  <a:tcPr anchor="ctr"/>
                </a:tc>
                <a:extLst>
                  <a:ext uri="{0D108BD9-81ED-4DB2-BD59-A6C34878D82A}">
                    <a16:rowId xmlns:a16="http://schemas.microsoft.com/office/drawing/2014/main" val="1546056089"/>
                  </a:ext>
                </a:extLst>
              </a:tr>
            </a:tbl>
          </a:graphicData>
        </a:graphic>
      </p:graphicFrame>
    </p:spTree>
    <p:extLst>
      <p:ext uri="{BB962C8B-B14F-4D97-AF65-F5344CB8AC3E}">
        <p14:creationId xmlns:p14="http://schemas.microsoft.com/office/powerpoint/2010/main" val="1540700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0F6A9B-E9B3-4B0C-9250-43A1E867BBBF}"/>
              </a:ext>
            </a:extLst>
          </p:cNvPr>
          <p:cNvSpPr>
            <a:spLocks noGrp="1"/>
          </p:cNvSpPr>
          <p:nvPr>
            <p:ph type="sldNum" sz="quarter" idx="12"/>
          </p:nvPr>
        </p:nvSpPr>
        <p:spPr/>
        <p:txBody>
          <a:bodyPr/>
          <a:lstStyle/>
          <a:p>
            <a:fld id="{38296854-0A65-4BD2-A2D5-CA2F6CAA1099}" type="slidenum">
              <a:rPr lang="th-TH" smtClean="0"/>
              <a:t>33</a:t>
            </a:fld>
            <a:endParaRPr lang="th-TH"/>
          </a:p>
        </p:txBody>
      </p:sp>
      <p:sp>
        <p:nvSpPr>
          <p:cNvPr id="5" name="Title 1">
            <a:extLst>
              <a:ext uri="{FF2B5EF4-FFF2-40B4-BE49-F238E27FC236}">
                <a16:creationId xmlns:a16="http://schemas.microsoft.com/office/drawing/2014/main" id="{556448D3-9F62-47FA-B062-DDC490D1888B}"/>
              </a:ext>
            </a:extLst>
          </p:cNvPr>
          <p:cNvSpPr>
            <a:spLocks noGrp="1"/>
          </p:cNvSpPr>
          <p:nvPr>
            <p:ph type="title"/>
          </p:nvPr>
        </p:nvSpPr>
        <p:spPr>
          <a:xfrm>
            <a:off x="1991544" y="43929"/>
            <a:ext cx="8208912" cy="432744"/>
          </a:xfrm>
        </p:spPr>
        <p:txBody>
          <a:bodyPr>
            <a:normAutofit fontScale="90000"/>
          </a:bodyPr>
          <a:lstStyle/>
          <a:p>
            <a:r>
              <a:rPr lang="en-US" sz="3200" dirty="0"/>
              <a:t>      Government response : cash hand-out by target groups (cont.)</a:t>
            </a:r>
            <a:endParaRPr lang="th-TH" sz="3200" dirty="0"/>
          </a:p>
        </p:txBody>
      </p:sp>
      <p:graphicFrame>
        <p:nvGraphicFramePr>
          <p:cNvPr id="8" name="Table 8">
            <a:extLst>
              <a:ext uri="{FF2B5EF4-FFF2-40B4-BE49-F238E27FC236}">
                <a16:creationId xmlns:a16="http://schemas.microsoft.com/office/drawing/2014/main" id="{8D1C0421-1787-4AC0-8563-3AEE2AA1C618}"/>
              </a:ext>
            </a:extLst>
          </p:cNvPr>
          <p:cNvGraphicFramePr>
            <a:graphicFrameLocks noGrp="1"/>
          </p:cNvGraphicFramePr>
          <p:nvPr/>
        </p:nvGraphicFramePr>
        <p:xfrm>
          <a:off x="2135560" y="548680"/>
          <a:ext cx="7848872" cy="4480560"/>
        </p:xfrm>
        <a:graphic>
          <a:graphicData uri="http://schemas.openxmlformats.org/drawingml/2006/table">
            <a:tbl>
              <a:tblPr firstRow="1" bandRow="1">
                <a:tableStyleId>{5940675A-B579-460E-94D1-54222C63F5DA}</a:tableStyleId>
              </a:tblPr>
              <a:tblGrid>
                <a:gridCol w="4224808">
                  <a:extLst>
                    <a:ext uri="{9D8B030D-6E8A-4147-A177-3AD203B41FA5}">
                      <a16:colId xmlns:a16="http://schemas.microsoft.com/office/drawing/2014/main" val="4263106070"/>
                    </a:ext>
                  </a:extLst>
                </a:gridCol>
                <a:gridCol w="1440160">
                  <a:extLst>
                    <a:ext uri="{9D8B030D-6E8A-4147-A177-3AD203B41FA5}">
                      <a16:colId xmlns:a16="http://schemas.microsoft.com/office/drawing/2014/main" val="1972849904"/>
                    </a:ext>
                  </a:extLst>
                </a:gridCol>
                <a:gridCol w="1080120">
                  <a:extLst>
                    <a:ext uri="{9D8B030D-6E8A-4147-A177-3AD203B41FA5}">
                      <a16:colId xmlns:a16="http://schemas.microsoft.com/office/drawing/2014/main" val="2455133116"/>
                    </a:ext>
                  </a:extLst>
                </a:gridCol>
                <a:gridCol w="1103784">
                  <a:extLst>
                    <a:ext uri="{9D8B030D-6E8A-4147-A177-3AD203B41FA5}">
                      <a16:colId xmlns:a16="http://schemas.microsoft.com/office/drawing/2014/main" val="3342686654"/>
                    </a:ext>
                  </a:extLst>
                </a:gridCol>
              </a:tblGrid>
              <a:tr h="370840">
                <a:tc rowSpan="2">
                  <a:txBody>
                    <a:bodyPr/>
                    <a:lstStyle/>
                    <a:p>
                      <a:endParaRPr lang="th-TH" sz="2000" dirty="0">
                        <a:latin typeface="Arial" panose="020B0604020202020204" pitchFamily="34"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Eligible No.</a:t>
                      </a:r>
                      <a:endParaRPr lang="th-TH" sz="2000" b="1" dirty="0">
                        <a:latin typeface="Arial" panose="020B060402020202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Reimbursed </a:t>
                      </a:r>
                      <a:endParaRPr lang="th-TH" sz="2000" b="1" dirty="0">
                        <a:latin typeface="Arial" panose="020B0604020202020204" pitchFamily="34" charset="0"/>
                      </a:endParaRPr>
                    </a:p>
                  </a:txBody>
                  <a:tcPr anchor="ctr"/>
                </a:tc>
                <a:tc hMerge="1">
                  <a:txBody>
                    <a:bodyPr/>
                    <a:lstStyle/>
                    <a:p>
                      <a:endParaRPr lang="th-TH" dirty="0"/>
                    </a:p>
                  </a:txBody>
                  <a:tcPr/>
                </a:tc>
                <a:extLst>
                  <a:ext uri="{0D108BD9-81ED-4DB2-BD59-A6C34878D82A}">
                    <a16:rowId xmlns:a16="http://schemas.microsoft.com/office/drawing/2014/main" val="147562120"/>
                  </a:ext>
                </a:extLst>
              </a:tr>
              <a:tr h="370840">
                <a:tc vMerge="1">
                  <a:txBody>
                    <a:bodyPr/>
                    <a:lstStyle/>
                    <a:p>
                      <a:endParaRPr lang="th-TH" dirty="0"/>
                    </a:p>
                  </a:txBody>
                  <a:tcPr/>
                </a:tc>
                <a:tc vMerge="1">
                  <a:txBody>
                    <a:bodyPr/>
                    <a:lstStyle/>
                    <a:p>
                      <a:endParaRPr lang="th-TH" dirty="0"/>
                    </a:p>
                  </a:txBody>
                  <a:tcPr/>
                </a:tc>
                <a:tc>
                  <a:txBody>
                    <a:bodyPr/>
                    <a:lstStyle/>
                    <a:p>
                      <a:pPr algn="ctr"/>
                      <a:r>
                        <a:rPr lang="en-US" sz="2000" b="1" dirty="0">
                          <a:latin typeface="Arial" panose="020B0604020202020204" pitchFamily="34" charset="0"/>
                          <a:cs typeface="Arial" panose="020B0604020202020204" pitchFamily="34" charset="0"/>
                        </a:rPr>
                        <a:t>No.</a:t>
                      </a:r>
                      <a:endParaRPr lang="th-TH" sz="2000" b="1" dirty="0">
                        <a:latin typeface="Arial" panose="020B0604020202020204" pitchFamily="34" charset="0"/>
                      </a:endParaRPr>
                    </a:p>
                  </a:txBody>
                  <a:tcPr/>
                </a:tc>
                <a:tc>
                  <a:txBody>
                    <a:bodyPr/>
                    <a:lstStyle/>
                    <a:p>
                      <a:pPr algn="ctr"/>
                      <a:r>
                        <a:rPr lang="en-US" sz="2000" b="1" dirty="0">
                          <a:latin typeface="Arial" panose="020B0604020202020204" pitchFamily="34" charset="0"/>
                          <a:cs typeface="Arial" panose="020B0604020202020204" pitchFamily="34" charset="0"/>
                        </a:rPr>
                        <a:t>Bill </a:t>
                      </a:r>
                      <a:r>
                        <a:rPr lang="th-TH" sz="2000" b="1" dirty="0">
                          <a:latin typeface="Arial" panose="020B0604020202020204" pitchFamily="34" charset="0"/>
                        </a:rPr>
                        <a:t>฿</a:t>
                      </a:r>
                    </a:p>
                  </a:txBody>
                  <a:tcPr/>
                </a:tc>
                <a:extLst>
                  <a:ext uri="{0D108BD9-81ED-4DB2-BD59-A6C34878D82A}">
                    <a16:rowId xmlns:a16="http://schemas.microsoft.com/office/drawing/2014/main" val="1686787946"/>
                  </a:ext>
                </a:extLst>
              </a:tr>
              <a:tr h="370840">
                <a:tc>
                  <a:txBody>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rPr>
                        <a:t>Additional policies (NOLB budget)</a:t>
                      </a:r>
                      <a:endParaRPr lang="th-TH" sz="2000" dirty="0">
                        <a:latin typeface="Arial" panose="020B0604020202020204" pitchFamily="34" charset="0"/>
                      </a:endParaRPr>
                    </a:p>
                    <a:p>
                      <a:pPr marL="452438" marR="0" lvl="1"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Shopping subsidy for social welfare recipients (500</a:t>
                      </a:r>
                      <a:r>
                        <a:rPr lang="th-TH" sz="2000" dirty="0">
                          <a:latin typeface="Arial" panose="020B0604020202020204" pitchFamily="34" charset="0"/>
                        </a:rPr>
                        <a:t>฿</a:t>
                      </a:r>
                      <a:r>
                        <a:rPr lang="en-US" sz="2000" dirty="0">
                          <a:latin typeface="Arial" panose="020B0604020202020204" pitchFamily="34" charset="0"/>
                          <a:cs typeface="Arial" panose="020B0604020202020204" pitchFamily="34" charset="0"/>
                        </a:rPr>
                        <a:t> x 3m)</a:t>
                      </a:r>
                      <a:endParaRPr lang="th-TH" sz="2000" dirty="0">
                        <a:latin typeface="Arial" panose="020B0604020202020204" pitchFamily="34" charset="0"/>
                      </a:endParaRPr>
                    </a:p>
                  </a:txBody>
                  <a:tcPr>
                    <a:lnB w="12700" cap="flat" cmpd="sng" algn="ctr">
                      <a:solidFill>
                        <a:schemeClr val="tx1"/>
                      </a:solidFill>
                      <a:prstDash val="sysDot"/>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14</a:t>
                      </a:r>
                      <a:endParaRPr lang="th-TH" sz="2000" dirty="0">
                        <a:latin typeface="Arial" panose="020B0604020202020204" pitchFamily="34" charset="0"/>
                      </a:endParaRPr>
                    </a:p>
                  </a:txBody>
                  <a:tcPr anchor="ctr">
                    <a:lnB w="12700" cap="flat" cmpd="sng" algn="ctr">
                      <a:solidFill>
                        <a:schemeClr val="tx1"/>
                      </a:solidFill>
                      <a:prstDash val="sysDot"/>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14*</a:t>
                      </a:r>
                      <a:endParaRPr lang="th-TH" sz="2000" dirty="0">
                        <a:latin typeface="Arial" panose="020B0604020202020204" pitchFamily="34" charset="0"/>
                      </a:endParaRPr>
                    </a:p>
                  </a:txBody>
                  <a:tcPr anchor="ctr">
                    <a:lnB w="12700" cap="flat" cmpd="sng" algn="ctr">
                      <a:solidFill>
                        <a:schemeClr val="tx1"/>
                      </a:solidFill>
                      <a:prstDash val="sysDot"/>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21</a:t>
                      </a:r>
                      <a:endParaRPr lang="th-TH" sz="2000" dirty="0">
                        <a:latin typeface="Arial" panose="020B0604020202020204" pitchFamily="34" charset="0"/>
                      </a:endParaRPr>
                    </a:p>
                  </a:txBody>
                  <a:tcPr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02770424"/>
                  </a:ext>
                </a:extLst>
              </a:tr>
              <a:tr h="370840">
                <a:tc>
                  <a:txBody>
                    <a:bodyPr/>
                    <a:lstStyle/>
                    <a:p>
                      <a:pPr marL="452438" marR="0" lvl="1" indent="-2698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Shopping subsidy for registered population (100</a:t>
                      </a:r>
                      <a:r>
                        <a:rPr lang="th-TH" sz="2000" dirty="0">
                          <a:latin typeface="Arial" panose="020B0604020202020204" pitchFamily="34" charset="0"/>
                        </a:rPr>
                        <a:t>฿</a:t>
                      </a:r>
                      <a:r>
                        <a:rPr lang="en-US" sz="2000" dirty="0">
                          <a:latin typeface="Arial" panose="020B0604020202020204" pitchFamily="34" charset="0"/>
                          <a:cs typeface="Arial" panose="020B0604020202020204" pitchFamily="34" charset="0"/>
                        </a:rPr>
                        <a:t>/day x 15 days)</a:t>
                      </a:r>
                      <a:endParaRPr lang="th-TH" sz="2000" dirty="0">
                        <a:latin typeface="Arial" panose="020B0604020202020204" pitchFamily="34" charset="0"/>
                      </a:endParaRPr>
                    </a:p>
                  </a:txBody>
                  <a:tcPr>
                    <a:lnT w="12700" cap="flat" cmpd="sng" algn="ctr">
                      <a:solidFill>
                        <a:schemeClr val="tx1"/>
                      </a:solidFill>
                      <a:prstDash val="sysDot"/>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30</a:t>
                      </a:r>
                      <a:endParaRPr lang="th-TH" sz="2000" dirty="0">
                        <a:latin typeface="Arial" panose="020B0604020202020204" pitchFamily="34" charset="0"/>
                      </a:endParaRPr>
                    </a:p>
                  </a:txBody>
                  <a:tcPr anchor="ctr">
                    <a:lnT w="12700" cap="flat" cmpd="sng" algn="ctr">
                      <a:solidFill>
                        <a:schemeClr val="tx1"/>
                      </a:solidFill>
                      <a:prstDash val="sysDot"/>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30*</a:t>
                      </a:r>
                      <a:endParaRPr lang="th-TH" sz="2000" dirty="0">
                        <a:latin typeface="Arial" panose="020B0604020202020204" pitchFamily="34" charset="0"/>
                      </a:endParaRPr>
                    </a:p>
                  </a:txBody>
                  <a:tcPr anchor="ctr">
                    <a:lnT w="12700" cap="flat" cmpd="sng" algn="ctr">
                      <a:solidFill>
                        <a:schemeClr val="tx1"/>
                      </a:solidFill>
                      <a:prstDash val="sysDot"/>
                      <a:round/>
                      <a:headEnd type="none" w="med" len="med"/>
                      <a:tailEnd type="none" w="med" len="med"/>
                    </a:lnT>
                  </a:tcPr>
                </a:tc>
                <a:tc>
                  <a:txBody>
                    <a:bodyPr/>
                    <a:lstStyle/>
                    <a:p>
                      <a:pPr algn="ctr"/>
                      <a:r>
                        <a:rPr lang="en-US" sz="2000" dirty="0">
                          <a:latin typeface="Arial" panose="020B0604020202020204" pitchFamily="34" charset="0"/>
                          <a:cs typeface="Arial" panose="020B0604020202020204" pitchFamily="34" charset="0"/>
                        </a:rPr>
                        <a:t>45</a:t>
                      </a:r>
                      <a:endParaRPr lang="th-TH" sz="2000" dirty="0">
                        <a:latin typeface="Arial" panose="020B0604020202020204" pitchFamily="34" charset="0"/>
                      </a:endParaRPr>
                    </a:p>
                  </a:txBody>
                  <a:tcPr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169804131"/>
                  </a:ext>
                </a:extLst>
              </a:tr>
              <a:tr h="370840">
                <a:tc>
                  <a:txBody>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Social security insurers </a:t>
                      </a:r>
                    </a:p>
                  </a:txBody>
                  <a:tcPr/>
                </a:tc>
                <a:tc>
                  <a:txBody>
                    <a:bodyPr/>
                    <a:lstStyle/>
                    <a:p>
                      <a:pPr algn="ctr"/>
                      <a:endParaRPr lang="th-TH" sz="2000" dirty="0">
                        <a:latin typeface="Arial" panose="020B0604020202020204" pitchFamily="34" charset="0"/>
                      </a:endParaRPr>
                    </a:p>
                  </a:txBody>
                  <a:tcPr anchor="ctr"/>
                </a:tc>
                <a:tc>
                  <a:txBody>
                    <a:bodyPr/>
                    <a:lstStyle/>
                    <a:p>
                      <a:pPr algn="ctr"/>
                      <a:endParaRPr lang="th-TH" sz="2000" dirty="0">
                        <a:latin typeface="Arial" panose="020B0604020202020204" pitchFamily="34" charset="0"/>
                      </a:endParaRPr>
                    </a:p>
                  </a:txBody>
                  <a:tcPr anchor="ctr"/>
                </a:tc>
                <a:tc>
                  <a:txBody>
                    <a:bodyPr/>
                    <a:lstStyle/>
                    <a:p>
                      <a:pPr algn="ctr"/>
                      <a:endParaRPr lang="th-TH" sz="2000" dirty="0">
                        <a:latin typeface="Arial" panose="020B0604020202020204" pitchFamily="34" charset="0"/>
                      </a:endParaRPr>
                    </a:p>
                  </a:txBody>
                  <a:tcPr anchor="ctr"/>
                </a:tc>
                <a:extLst>
                  <a:ext uri="{0D108BD9-81ED-4DB2-BD59-A6C34878D82A}">
                    <a16:rowId xmlns:a16="http://schemas.microsoft.com/office/drawing/2014/main" val="2426555313"/>
                  </a:ext>
                </a:extLst>
              </a:tr>
              <a:tr h="370840">
                <a:tc>
                  <a:txBody>
                    <a:bodyPr/>
                    <a:lstStyle/>
                    <a:p>
                      <a:pPr marL="452438" marR="0" lvl="1" indent="-185738" algn="l" defTabSz="914400" rtl="0" eaLnBrk="1" fontAlgn="auto" latinLnBrk="0" hangingPunct="1">
                        <a:lnSpc>
                          <a:spcPct val="100000"/>
                        </a:lnSpc>
                        <a:spcBef>
                          <a:spcPts val="0"/>
                        </a:spcBef>
                        <a:spcAft>
                          <a:spcPts val="0"/>
                        </a:spcAft>
                        <a:buClrTx/>
                        <a:buSzTx/>
                        <a:buFont typeface="TH Sarabun New" panose="020B0500040200020003" pitchFamily="34" charset="-34"/>
                        <a:buChar char="–"/>
                        <a:tabLst/>
                        <a:defRPr/>
                      </a:pPr>
                      <a:r>
                        <a:rPr lang="en-US" sz="2000" dirty="0">
                          <a:latin typeface="Arial" panose="020B0604020202020204" pitchFamily="34" charset="0"/>
                          <a:cs typeface="Arial" panose="020B0604020202020204" pitchFamily="34" charset="0"/>
                        </a:rPr>
                        <a:t>Unemployed –force majeure</a:t>
                      </a:r>
                    </a:p>
                  </a:txBody>
                  <a:tcPr/>
                </a:tc>
                <a:tc>
                  <a:txBody>
                    <a:bodyPr/>
                    <a:lstStyle/>
                    <a:p>
                      <a:pPr algn="ctr"/>
                      <a:r>
                        <a:rPr lang="en-US" sz="2000" dirty="0">
                          <a:latin typeface="Arial" panose="020B0604020202020204" pitchFamily="34" charset="0"/>
                          <a:cs typeface="Arial" panose="020B0604020202020204" pitchFamily="34" charset="0"/>
                        </a:rPr>
                        <a:t>0.92</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0.92</a:t>
                      </a:r>
                      <a:endParaRPr lang="th-TH" sz="2000" dirty="0">
                        <a:latin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n.a.</a:t>
                      </a:r>
                      <a:endParaRPr lang="th-TH" sz="2000" dirty="0">
                        <a:latin typeface="Arial" panose="020B0604020202020204" pitchFamily="34" charset="0"/>
                      </a:endParaRPr>
                    </a:p>
                  </a:txBody>
                  <a:tcPr anchor="ctr"/>
                </a:tc>
                <a:extLst>
                  <a:ext uri="{0D108BD9-81ED-4DB2-BD59-A6C34878D82A}">
                    <a16:rowId xmlns:a16="http://schemas.microsoft.com/office/drawing/2014/main" val="3606918134"/>
                  </a:ext>
                </a:extLst>
              </a:tr>
              <a:tr h="370840">
                <a:tc>
                  <a:txBody>
                    <a:bodyPr/>
                    <a:lstStyle/>
                    <a:p>
                      <a:pPr marL="452438" marR="0" lvl="1" indent="-185738" algn="l" defTabSz="914400" rtl="0" eaLnBrk="1" fontAlgn="auto" latinLnBrk="0" hangingPunct="1">
                        <a:lnSpc>
                          <a:spcPct val="100000"/>
                        </a:lnSpc>
                        <a:spcBef>
                          <a:spcPts val="0"/>
                        </a:spcBef>
                        <a:spcAft>
                          <a:spcPts val="0"/>
                        </a:spcAft>
                        <a:buClrTx/>
                        <a:buSzTx/>
                        <a:buFont typeface="TH Sarabun New" panose="020B0500040200020003" pitchFamily="34" charset="-34"/>
                        <a:buChar char="–"/>
                        <a:tabLst/>
                        <a:defRPr/>
                      </a:pPr>
                      <a:r>
                        <a:rPr lang="en-US" sz="2000" dirty="0">
                          <a:latin typeface="Arial" panose="020B0604020202020204" pitchFamily="34" charset="0"/>
                          <a:cs typeface="Arial" panose="020B0604020202020204" pitchFamily="34" charset="0"/>
                        </a:rPr>
                        <a:t>Unemployment benefit </a:t>
                      </a:r>
                    </a:p>
                  </a:txBody>
                  <a:tcPr/>
                </a:tc>
                <a:tc>
                  <a:txBody>
                    <a:bodyPr/>
                    <a:lstStyle/>
                    <a:p>
                      <a:pPr algn="ctr"/>
                      <a:r>
                        <a:rPr lang="en-US" sz="2000" dirty="0">
                          <a:latin typeface="Arial" panose="020B0604020202020204" pitchFamily="34" charset="0"/>
                          <a:cs typeface="Arial" panose="020B0604020202020204" pitchFamily="34" charset="0"/>
                        </a:rPr>
                        <a:t>0.42</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0.42</a:t>
                      </a:r>
                      <a:endParaRPr lang="th-TH" sz="2000" dirty="0">
                        <a:latin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n.a.</a:t>
                      </a:r>
                      <a:endParaRPr lang="th-TH" sz="2000" dirty="0">
                        <a:latin typeface="Arial" panose="020B0604020202020204" pitchFamily="34" charset="0"/>
                      </a:endParaRPr>
                    </a:p>
                  </a:txBody>
                  <a:tcPr anchor="ctr"/>
                </a:tc>
                <a:extLst>
                  <a:ext uri="{0D108BD9-81ED-4DB2-BD59-A6C34878D82A}">
                    <a16:rowId xmlns:a16="http://schemas.microsoft.com/office/drawing/2014/main" val="2695401909"/>
                  </a:ext>
                </a:extLst>
              </a:tr>
              <a:tr h="370840">
                <a:tc>
                  <a:txBody>
                    <a:bodyPr/>
                    <a:lstStyle/>
                    <a:p>
                      <a:pPr marL="266700" marR="0" lvl="1" indent="-266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Labor protection law (clause 75)</a:t>
                      </a:r>
                    </a:p>
                  </a:txBody>
                  <a:tcPr/>
                </a:tc>
                <a:tc>
                  <a:txBody>
                    <a:bodyPr/>
                    <a:lstStyle/>
                    <a:p>
                      <a:pPr algn="ctr"/>
                      <a:r>
                        <a:rPr lang="en-US" sz="2000" dirty="0">
                          <a:latin typeface="Arial" panose="020B0604020202020204" pitchFamily="34" charset="0"/>
                          <a:cs typeface="Arial" panose="020B0604020202020204" pitchFamily="34" charset="0"/>
                        </a:rPr>
                        <a:t>0.79</a:t>
                      </a:r>
                      <a:endParaRPr lang="th-TH" sz="2000" dirty="0">
                        <a:latin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0.75</a:t>
                      </a:r>
                      <a:endParaRPr lang="th-TH" sz="2000" dirty="0">
                        <a:latin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n.a.</a:t>
                      </a:r>
                      <a:endParaRPr lang="th-TH" sz="2000" dirty="0">
                        <a:latin typeface="Arial" panose="020B0604020202020204" pitchFamily="34" charset="0"/>
                      </a:endParaRPr>
                    </a:p>
                  </a:txBody>
                  <a:tcPr anchor="ctr"/>
                </a:tc>
                <a:extLst>
                  <a:ext uri="{0D108BD9-81ED-4DB2-BD59-A6C34878D82A}">
                    <a16:rowId xmlns:a16="http://schemas.microsoft.com/office/drawing/2014/main" val="1009507661"/>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Total (2)</a:t>
                      </a:r>
                    </a:p>
                  </a:txBody>
                  <a:tcPr/>
                </a:tc>
                <a:tc>
                  <a:txBody>
                    <a:bodyPr/>
                    <a:lstStyle/>
                    <a:p>
                      <a:pPr algn="ctr"/>
                      <a:r>
                        <a:rPr lang="en-US" sz="2000" b="1" dirty="0">
                          <a:latin typeface="Arial" panose="020B0604020202020204" pitchFamily="34" charset="0"/>
                          <a:cs typeface="Arial" panose="020B0604020202020204" pitchFamily="34" charset="0"/>
                        </a:rPr>
                        <a:t>2.1898</a:t>
                      </a:r>
                      <a:endParaRPr lang="th-TH" sz="2000" b="1" dirty="0">
                        <a:latin typeface="Arial" panose="020B0604020202020204" pitchFamily="34" charset="0"/>
                      </a:endParaRPr>
                    </a:p>
                  </a:txBody>
                  <a:tcPr anchor="ctr"/>
                </a:tc>
                <a:tc>
                  <a:txBody>
                    <a:bodyPr/>
                    <a:lstStyle/>
                    <a:p>
                      <a:pPr algn="ctr"/>
                      <a:r>
                        <a:rPr lang="en-US" sz="2000" b="1" dirty="0">
                          <a:latin typeface="Arial" panose="020B0604020202020204" pitchFamily="34" charset="0"/>
                          <a:cs typeface="Arial" panose="020B0604020202020204" pitchFamily="34" charset="0"/>
                        </a:rPr>
                        <a:t>2.1898</a:t>
                      </a:r>
                      <a:endParaRPr lang="th-TH" sz="2000" b="1" dirty="0">
                        <a:latin typeface="Arial" panose="020B0604020202020204" pitchFamily="34" charset="0"/>
                      </a:endParaRPr>
                    </a:p>
                  </a:txBody>
                  <a:tcPr anchor="ctr"/>
                </a:tc>
                <a:tc>
                  <a:txBody>
                    <a:bodyPr/>
                    <a:lstStyle/>
                    <a:p>
                      <a:pPr algn="ctr"/>
                      <a:endParaRPr lang="th-TH" sz="2000" b="1" dirty="0">
                        <a:latin typeface="Arial" panose="020B0604020202020204" pitchFamily="34" charset="0"/>
                      </a:endParaRPr>
                    </a:p>
                  </a:txBody>
                  <a:tcPr anchor="ctr"/>
                </a:tc>
                <a:extLst>
                  <a:ext uri="{0D108BD9-81ED-4DB2-BD59-A6C34878D82A}">
                    <a16:rowId xmlns:a16="http://schemas.microsoft.com/office/drawing/2014/main" val="2892634874"/>
                  </a:ext>
                </a:extLst>
              </a:tr>
            </a:tbl>
          </a:graphicData>
        </a:graphic>
      </p:graphicFrame>
      <p:sp>
        <p:nvSpPr>
          <p:cNvPr id="2" name="TextBox 1">
            <a:extLst>
              <a:ext uri="{FF2B5EF4-FFF2-40B4-BE49-F238E27FC236}">
                <a16:creationId xmlns:a16="http://schemas.microsoft.com/office/drawing/2014/main" id="{804A56BA-791E-446E-BC36-7FDEE8D2F6FF}"/>
              </a:ext>
            </a:extLst>
          </p:cNvPr>
          <p:cNvSpPr txBox="1"/>
          <p:nvPr/>
        </p:nvSpPr>
        <p:spPr>
          <a:xfrm>
            <a:off x="2111897" y="5013177"/>
            <a:ext cx="8161209" cy="830997"/>
          </a:xfrm>
          <a:prstGeom prst="rect">
            <a:avLst/>
          </a:prstGeom>
          <a:noFill/>
        </p:spPr>
        <p:txBody>
          <a:bodyPr wrap="none" rtlCol="0">
            <a:spAutoFit/>
          </a:bodyPr>
          <a:lstStyle/>
          <a:p>
            <a:r>
              <a:rPr lang="en-US" sz="2400" b="1" dirty="0"/>
              <a:t>Note : 1) The monthly bills for household electricity and water are also reduced</a:t>
            </a:r>
          </a:p>
          <a:p>
            <a:r>
              <a:rPr lang="en-US" sz="2400" b="1" dirty="0"/>
              <a:t>           * September 2020</a:t>
            </a:r>
            <a:endParaRPr lang="th-TH" sz="2400" b="1" dirty="0"/>
          </a:p>
        </p:txBody>
      </p:sp>
    </p:spTree>
    <p:extLst>
      <p:ext uri="{BB962C8B-B14F-4D97-AF65-F5344CB8AC3E}">
        <p14:creationId xmlns:p14="http://schemas.microsoft.com/office/powerpoint/2010/main" val="2017805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9583-A61F-4499-89BC-0CCBE90AB3DE}"/>
              </a:ext>
            </a:extLst>
          </p:cNvPr>
          <p:cNvSpPr>
            <a:spLocks noGrp="1"/>
          </p:cNvSpPr>
          <p:nvPr>
            <p:ph type="title"/>
          </p:nvPr>
        </p:nvSpPr>
        <p:spPr>
          <a:xfrm>
            <a:off x="838200" y="365126"/>
            <a:ext cx="10515600" cy="968374"/>
          </a:xfrm>
        </p:spPr>
        <p:txBody>
          <a:bodyPr>
            <a:normAutofit fontScale="90000"/>
          </a:bodyPr>
          <a:lstStyle/>
          <a:p>
            <a:pPr algn="r"/>
            <a:r>
              <a:rPr lang="en-US" sz="4400" dirty="0">
                <a:latin typeface="Arial" panose="020B0604020202020204" pitchFamily="34" charset="0"/>
                <a:cs typeface="Arial" panose="020B0604020202020204" pitchFamily="34" charset="0"/>
              </a:rPr>
              <a:t>Question: how many workers are affected by Covid-19 ? </a:t>
            </a:r>
            <a:br>
              <a:rPr lang="en-US" sz="4400"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025FBCE-84AB-49CB-86F7-55B74CAE3A3A}"/>
              </a:ext>
            </a:extLst>
          </p:cNvPr>
          <p:cNvSpPr>
            <a:spLocks noGrp="1"/>
          </p:cNvSpPr>
          <p:nvPr>
            <p:ph idx="1"/>
          </p:nvPr>
        </p:nvSpPr>
        <p:spPr>
          <a:xfrm>
            <a:off x="326571" y="1259633"/>
            <a:ext cx="11318033" cy="5461841"/>
          </a:xfrm>
        </p:spPr>
        <p:txBody>
          <a:bodyPr>
            <a:normAutofit/>
          </a:bodyPr>
          <a:lstStyle/>
          <a:p>
            <a:pPr lvl="1"/>
            <a:r>
              <a:rPr lang="en-US" dirty="0">
                <a:latin typeface="Arial" panose="020B0604020202020204" pitchFamily="34" charset="0"/>
                <a:cs typeface="Arial" panose="020B0604020202020204" pitchFamily="34" charset="0"/>
              </a:rPr>
              <a:t>To assess the effectiveness of cash handout policy, it is necessary to identify the number of workers affected by Covid-19, using the Labor Force Survey</a:t>
            </a:r>
          </a:p>
          <a:p>
            <a:pPr lvl="1"/>
            <a:r>
              <a:rPr lang="en-US" dirty="0">
                <a:latin typeface="Arial" panose="020B0604020202020204" pitchFamily="34" charset="0"/>
                <a:cs typeface="Arial" panose="020B0604020202020204" pitchFamily="34" charset="0"/>
              </a:rPr>
              <a:t>Method : differences of labor force between Q2/2020 and Q2/2019</a:t>
            </a:r>
          </a:p>
          <a:p>
            <a:pPr lvl="1"/>
            <a:r>
              <a:rPr lang="en-US" dirty="0">
                <a:latin typeface="Arial" panose="020B0604020202020204" pitchFamily="34" charset="0"/>
                <a:cs typeface="Arial" panose="020B0604020202020204" pitchFamily="34" charset="0"/>
              </a:rPr>
              <a:t>Changes in labor force         (million persons)</a:t>
            </a:r>
          </a:p>
          <a:p>
            <a:pPr marL="1428750" lvl="2" indent="-514350">
              <a:buFont typeface="+mj-lt"/>
              <a:buAutoNum type="arabicParenR"/>
            </a:pPr>
            <a:r>
              <a:rPr lang="en-US" dirty="0">
                <a:latin typeface="Arial" panose="020B0604020202020204" pitchFamily="34" charset="0"/>
                <a:cs typeface="Arial" panose="020B0604020202020204" pitchFamily="34" charset="0"/>
              </a:rPr>
              <a:t>Unemployed (increase)		+0.368</a:t>
            </a:r>
          </a:p>
          <a:p>
            <a:pPr marL="1428750" lvl="2" indent="-514350">
              <a:buFont typeface="+mj-lt"/>
              <a:buAutoNum type="arabicParenR"/>
            </a:pPr>
            <a:r>
              <a:rPr lang="en-US" dirty="0">
                <a:latin typeface="Arial" panose="020B0604020202020204" pitchFamily="34" charset="0"/>
                <a:cs typeface="Arial" panose="020B0604020202020204" pitchFamily="34" charset="0"/>
              </a:rPr>
              <a:t>Employed (increase)			- 0.701</a:t>
            </a:r>
          </a:p>
          <a:p>
            <a:pPr lvl="3"/>
            <a:r>
              <a:rPr lang="en-US" u="sng" dirty="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	20 hours (-)				-  3.635</a:t>
            </a:r>
          </a:p>
          <a:p>
            <a:pPr lvl="3"/>
            <a:r>
              <a:rPr lang="en-US" dirty="0">
                <a:latin typeface="Arial" panose="020B0604020202020204" pitchFamily="34" charset="0"/>
                <a:cs typeface="Arial" panose="020B0604020202020204" pitchFamily="34" charset="0"/>
              </a:rPr>
              <a:t>1-20 hours (+)				+ 0.843</a:t>
            </a:r>
          </a:p>
          <a:p>
            <a:pPr lvl="3"/>
            <a:r>
              <a:rPr lang="en-US" dirty="0">
                <a:latin typeface="Arial" panose="020B0604020202020204" pitchFamily="34" charset="0"/>
                <a:cs typeface="Arial" panose="020B0604020202020204" pitchFamily="34" charset="0"/>
              </a:rPr>
              <a:t>0 hours (+)				+ 2.081</a:t>
            </a:r>
          </a:p>
          <a:p>
            <a:pPr marL="1428750" lvl="2" indent="-514350">
              <a:buFont typeface="+mj-lt"/>
              <a:buAutoNum type="arabicParenR"/>
            </a:pPr>
            <a:r>
              <a:rPr lang="en-US" dirty="0">
                <a:latin typeface="Arial" panose="020B0604020202020204" pitchFamily="34" charset="0"/>
                <a:cs typeface="Arial" panose="020B0604020202020204" pitchFamily="34" charset="0"/>
              </a:rPr>
              <a:t>Not in labor force (+)			+0.413</a:t>
            </a:r>
          </a:p>
          <a:p>
            <a:pPr marL="1428750" lvl="2" indent="-514350">
              <a:buFont typeface="+mj-lt"/>
              <a:buAutoNum type="arabicParenR"/>
            </a:pPr>
            <a:r>
              <a:rPr lang="en-US" dirty="0">
                <a:latin typeface="Arial" panose="020B0604020202020204" pitchFamily="34" charset="0"/>
                <a:cs typeface="Arial" panose="020B0604020202020204" pitchFamily="34" charset="0"/>
              </a:rPr>
              <a:t>Total labor force				-0.333</a:t>
            </a:r>
          </a:p>
          <a:p>
            <a:pPr lvl="1"/>
            <a:endParaRPr lang="en-US" sz="20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No. of labor force affected by Covid-19 (1+2.1+2.2+3) is 3.714 million</a:t>
            </a:r>
          </a:p>
        </p:txBody>
      </p:sp>
      <p:sp>
        <p:nvSpPr>
          <p:cNvPr id="4" name="Slide Number Placeholder 3">
            <a:extLst>
              <a:ext uri="{FF2B5EF4-FFF2-40B4-BE49-F238E27FC236}">
                <a16:creationId xmlns:a16="http://schemas.microsoft.com/office/drawing/2014/main" id="{439CAF4C-B72C-473E-896B-73CD24A32AF5}"/>
              </a:ext>
            </a:extLst>
          </p:cNvPr>
          <p:cNvSpPr>
            <a:spLocks noGrp="1"/>
          </p:cNvSpPr>
          <p:nvPr>
            <p:ph type="sldNum" sz="quarter" idx="12"/>
          </p:nvPr>
        </p:nvSpPr>
        <p:spPr/>
        <p:txBody>
          <a:bodyPr/>
          <a:lstStyle/>
          <a:p>
            <a:fld id="{38296854-0A65-4BD2-A2D5-CA2F6CAA1099}" type="slidenum">
              <a:rPr lang="th-TH" smtClean="0"/>
              <a:t>34</a:t>
            </a:fld>
            <a:endParaRPr lang="th-TH"/>
          </a:p>
        </p:txBody>
      </p:sp>
    </p:spTree>
    <p:extLst>
      <p:ext uri="{BB962C8B-B14F-4D97-AF65-F5344CB8AC3E}">
        <p14:creationId xmlns:p14="http://schemas.microsoft.com/office/powerpoint/2010/main" val="390118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0027-3A40-4988-BF19-828DE48E6C25}"/>
              </a:ext>
            </a:extLst>
          </p:cNvPr>
          <p:cNvSpPr>
            <a:spLocks noGrp="1"/>
          </p:cNvSpPr>
          <p:nvPr>
            <p:ph type="title"/>
          </p:nvPr>
        </p:nvSpPr>
        <p:spPr/>
        <p:txBody>
          <a:bodyPr/>
          <a:lstStyle/>
          <a:p>
            <a:pPr algn="r"/>
            <a:r>
              <a:rPr lang="en-US" sz="4400" dirty="0">
                <a:latin typeface="Arial" panose="020B0604020202020204" pitchFamily="34" charset="0"/>
                <a:cs typeface="Arial" panose="020B0604020202020204" pitchFamily="34" charset="0"/>
              </a:rPr>
              <a:t>Some observations</a:t>
            </a:r>
            <a:br>
              <a:rPr lang="en-US" sz="4400"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EF0CFAE-0270-4A0A-89DD-3A2901933D66}"/>
              </a:ext>
            </a:extLst>
          </p:cNvPr>
          <p:cNvSpPr>
            <a:spLocks noGrp="1"/>
          </p:cNvSpPr>
          <p:nvPr>
            <p:ph idx="1"/>
          </p:nvPr>
        </p:nvSpPr>
        <p:spPr>
          <a:xfrm>
            <a:off x="838200" y="1446246"/>
            <a:ext cx="10515600" cy="4730718"/>
          </a:xfrm>
        </p:spPr>
        <p:txBody>
          <a:bodyPr>
            <a:normAutofit fontScale="92500" lnSpcReduction="20000"/>
          </a:bodyPr>
          <a:lstStyle/>
          <a:p>
            <a:pPr lvl="1"/>
            <a:r>
              <a:rPr lang="en-US" sz="3000" dirty="0">
                <a:latin typeface="Arial" panose="020B0604020202020204" pitchFamily="34" charset="0"/>
                <a:cs typeface="Arial" panose="020B0604020202020204" pitchFamily="34" charset="0"/>
              </a:rPr>
              <a:t>The figure of 3.174 million workers affected by Covid-19  is seriously underestimated, comparing to unemployed persons under the social insurance system</a:t>
            </a:r>
          </a:p>
          <a:p>
            <a:pPr lvl="3"/>
            <a:r>
              <a:rPr lang="en-US" sz="2200" dirty="0">
                <a:latin typeface="Arial" panose="020B0604020202020204" pitchFamily="34" charset="0"/>
                <a:cs typeface="Arial" panose="020B0604020202020204" pitchFamily="34" charset="0"/>
              </a:rPr>
              <a:t>No. of affected workers under social insurance system is 0.9 million out of 11 million people (Sept. 2020)</a:t>
            </a:r>
          </a:p>
          <a:p>
            <a:pPr lvl="3"/>
            <a:r>
              <a:rPr lang="en-US" sz="2200" dirty="0">
                <a:latin typeface="Arial" panose="020B0604020202020204" pitchFamily="34" charset="0"/>
                <a:cs typeface="Arial" panose="020B0604020202020204" pitchFamily="34" charset="0"/>
              </a:rPr>
              <a:t>Temporary work stoppage 1.7 million workers (June 2020) </a:t>
            </a:r>
          </a:p>
          <a:p>
            <a:pPr lvl="2"/>
            <a:r>
              <a:rPr lang="en-US" sz="2400" dirty="0">
                <a:latin typeface="Arial" panose="020B0604020202020204" pitchFamily="34" charset="0"/>
              </a:rPr>
              <a:t>Analysts estimate that the number of unemployed and workers with lower working hours may be as high as 11.8 million persons (Bank of </a:t>
            </a:r>
            <a:r>
              <a:rPr lang="en-US" sz="2400" dirty="0" err="1">
                <a:latin typeface="Arial" panose="020B0604020202020204" pitchFamily="34" charset="0"/>
              </a:rPr>
              <a:t>Ayuddhaya</a:t>
            </a:r>
            <a:r>
              <a:rPr lang="en-US" sz="2400" dirty="0">
                <a:latin typeface="Arial" panose="020B0604020202020204" pitchFamily="34" charset="0"/>
              </a:rPr>
              <a:t> 2020)</a:t>
            </a:r>
            <a:endParaRPr lang="th-TH" sz="2400" dirty="0">
              <a:latin typeface="Arial" panose="020B0604020202020204" pitchFamily="34" charset="0"/>
            </a:endParaRPr>
          </a:p>
          <a:p>
            <a:pPr lvl="2"/>
            <a:r>
              <a:rPr lang="en-US" sz="2600" dirty="0">
                <a:latin typeface="Arial" panose="020B0604020202020204" pitchFamily="34" charset="0"/>
                <a:cs typeface="Arial" panose="020B0604020202020204" pitchFamily="34" charset="0"/>
              </a:rPr>
              <a:t>Informal workers are 18-20 million (50%)</a:t>
            </a:r>
          </a:p>
          <a:p>
            <a:pPr lvl="3"/>
            <a:r>
              <a:rPr lang="en-US" sz="2200" dirty="0">
                <a:latin typeface="Arial" panose="020B0604020202020204" pitchFamily="34" charset="0"/>
                <a:cs typeface="Arial" panose="020B0604020202020204" pitchFamily="34" charset="0"/>
              </a:rPr>
              <a:t>Most affected workers in the tourist industry are in the informal sector</a:t>
            </a:r>
          </a:p>
          <a:p>
            <a:pPr lvl="1"/>
            <a:r>
              <a:rPr lang="en-US" sz="2600" dirty="0">
                <a:latin typeface="Arial" panose="020B0604020202020204" pitchFamily="34" charset="0"/>
                <a:cs typeface="Arial" panose="020B0604020202020204" pitchFamily="34" charset="0"/>
              </a:rPr>
              <a:t>Why is the number of affected labor under-estimated ?</a:t>
            </a:r>
          </a:p>
          <a:p>
            <a:pPr lvl="2"/>
            <a:r>
              <a:rPr lang="en-US" sz="2600" dirty="0">
                <a:latin typeface="Arial" panose="020B0604020202020204" pitchFamily="34" charset="0"/>
                <a:cs typeface="Arial" panose="020B0604020202020204" pitchFamily="34" charset="0"/>
              </a:rPr>
              <a:t>Sampling frame is fixed for 10 years</a:t>
            </a:r>
          </a:p>
          <a:p>
            <a:pPr lvl="2"/>
            <a:r>
              <a:rPr lang="en-US" sz="2600" dirty="0">
                <a:latin typeface="Arial" panose="020B0604020202020204" pitchFamily="34" charset="0"/>
                <a:cs typeface="Arial" panose="020B0604020202020204" pitchFamily="34" charset="0"/>
              </a:rPr>
              <a:t>Survey method : 60% of respondents</a:t>
            </a:r>
          </a:p>
          <a:p>
            <a:pPr lvl="2"/>
            <a:r>
              <a:rPr lang="en-US" sz="2600" dirty="0">
                <a:latin typeface="Arial" panose="020B0604020202020204" pitchFamily="34" charset="0"/>
                <a:cs typeface="Arial" panose="020B0604020202020204" pitchFamily="34" charset="0"/>
              </a:rPr>
              <a:t>Definition problems</a:t>
            </a:r>
          </a:p>
          <a:p>
            <a:pPr lvl="2"/>
            <a:r>
              <a:rPr lang="en-US" sz="2600" dirty="0">
                <a:latin typeface="Arial" panose="020B0604020202020204" pitchFamily="34" charset="0"/>
                <a:cs typeface="Arial" panose="020B0604020202020204" pitchFamily="34" charset="0"/>
              </a:rPr>
              <a:t>People do not cooperate in answering the questionnaire</a:t>
            </a:r>
          </a:p>
          <a:p>
            <a:pPr lvl="1"/>
            <a:endParaRPr lang="en-US" dirty="0"/>
          </a:p>
          <a:p>
            <a:pPr lvl="2"/>
            <a:endParaRPr lang="th-TH" dirty="0"/>
          </a:p>
        </p:txBody>
      </p:sp>
      <p:sp>
        <p:nvSpPr>
          <p:cNvPr id="4" name="Slide Number Placeholder 3">
            <a:extLst>
              <a:ext uri="{FF2B5EF4-FFF2-40B4-BE49-F238E27FC236}">
                <a16:creationId xmlns:a16="http://schemas.microsoft.com/office/drawing/2014/main" id="{EFAD317B-0551-439D-8BCA-9B7DF85FD521}"/>
              </a:ext>
            </a:extLst>
          </p:cNvPr>
          <p:cNvSpPr>
            <a:spLocks noGrp="1"/>
          </p:cNvSpPr>
          <p:nvPr>
            <p:ph type="sldNum" sz="quarter" idx="12"/>
          </p:nvPr>
        </p:nvSpPr>
        <p:spPr/>
        <p:txBody>
          <a:bodyPr/>
          <a:lstStyle/>
          <a:p>
            <a:fld id="{38296854-0A65-4BD2-A2D5-CA2F6CAA1099}" type="slidenum">
              <a:rPr lang="th-TH" smtClean="0"/>
              <a:t>35</a:t>
            </a:fld>
            <a:endParaRPr lang="th-TH"/>
          </a:p>
        </p:txBody>
      </p:sp>
    </p:spTree>
    <p:extLst>
      <p:ext uri="{BB962C8B-B14F-4D97-AF65-F5344CB8AC3E}">
        <p14:creationId xmlns:p14="http://schemas.microsoft.com/office/powerpoint/2010/main" val="2282455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C707-93B1-4902-AD9E-FBEA48C5540A}"/>
              </a:ext>
            </a:extLst>
          </p:cNvPr>
          <p:cNvSpPr>
            <a:spLocks noGrp="1"/>
          </p:cNvSpPr>
          <p:nvPr>
            <p:ph type="title"/>
          </p:nvPr>
        </p:nvSpPr>
        <p:spPr/>
        <p:txBody>
          <a:bodyPr/>
          <a:lstStyle/>
          <a:p>
            <a:pPr algn="r"/>
            <a:r>
              <a:rPr lang="en-US" sz="4400" dirty="0">
                <a:latin typeface="Arial" panose="020B0604020202020204" pitchFamily="34" charset="0"/>
                <a:cs typeface="Arial" panose="020B0604020202020204" pitchFamily="34" charset="0"/>
              </a:rPr>
              <a:t>Research questions</a:t>
            </a:r>
            <a:br>
              <a:rPr lang="en-US" sz="4400"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2850F29-E586-4422-9EF9-E705E7ED3DF1}"/>
              </a:ext>
            </a:extLst>
          </p:cNvPr>
          <p:cNvSpPr>
            <a:spLocks noGrp="1"/>
          </p:cNvSpPr>
          <p:nvPr>
            <p:ph idx="1"/>
          </p:nvPr>
        </p:nvSpPr>
        <p:spPr/>
        <p:txBody>
          <a:bodyPr>
            <a:normAutofit/>
          </a:bodyPr>
          <a:lstStyle/>
          <a:p>
            <a:pPr lvl="1"/>
            <a:r>
              <a:rPr lang="en-US" sz="2800" b="1" dirty="0">
                <a:latin typeface="Arial" panose="020B0604020202020204" pitchFamily="34" charset="0"/>
                <a:cs typeface="Arial" panose="020B0604020202020204" pitchFamily="34" charset="0"/>
              </a:rPr>
              <a:t>Why are there so many people (30.5 million) receiving cash handout ?</a:t>
            </a:r>
          </a:p>
          <a:p>
            <a:pPr lvl="1"/>
            <a:r>
              <a:rPr lang="en-US" sz="2800" b="1" dirty="0">
                <a:latin typeface="Arial" panose="020B0604020202020204" pitchFamily="34" charset="0"/>
                <a:cs typeface="Arial" panose="020B0604020202020204" pitchFamily="34" charset="0"/>
              </a:rPr>
              <a:t>Are there any serious errors in the cash transfer administration?</a:t>
            </a:r>
          </a:p>
          <a:p>
            <a:pPr lvl="1"/>
            <a:r>
              <a:rPr lang="en-US" sz="2800" b="1" dirty="0">
                <a:latin typeface="Arial" panose="020B0604020202020204" pitchFamily="34" charset="0"/>
                <a:cs typeface="Arial" panose="020B0604020202020204" pitchFamily="34" charset="0"/>
              </a:rPr>
              <a:t>Do agricultural family members working in non-agricultural sector receive the cash transfer ?</a:t>
            </a:r>
          </a:p>
          <a:p>
            <a:pPr lvl="2"/>
            <a:r>
              <a:rPr lang="en-US" sz="2400" b="1" dirty="0">
                <a:latin typeface="Arial" panose="020B0604020202020204" pitchFamily="34" charset="0"/>
                <a:cs typeface="Arial" panose="020B0604020202020204" pitchFamily="34" charset="0"/>
              </a:rPr>
              <a:t>Does the cash hand-out sufficiently mitigate the short-term liquidity problems of the agricultural households which used to depend heavily on non-agricultural income and remittance from their family members?</a:t>
            </a:r>
          </a:p>
        </p:txBody>
      </p:sp>
      <p:sp>
        <p:nvSpPr>
          <p:cNvPr id="4" name="Slide Number Placeholder 3">
            <a:extLst>
              <a:ext uri="{FF2B5EF4-FFF2-40B4-BE49-F238E27FC236}">
                <a16:creationId xmlns:a16="http://schemas.microsoft.com/office/drawing/2014/main" id="{00CC94FF-4829-4CC9-BA1A-AF2A218D4F80}"/>
              </a:ext>
            </a:extLst>
          </p:cNvPr>
          <p:cNvSpPr>
            <a:spLocks noGrp="1"/>
          </p:cNvSpPr>
          <p:nvPr>
            <p:ph type="sldNum" sz="quarter" idx="12"/>
          </p:nvPr>
        </p:nvSpPr>
        <p:spPr/>
        <p:txBody>
          <a:bodyPr/>
          <a:lstStyle/>
          <a:p>
            <a:fld id="{38296854-0A65-4BD2-A2D5-CA2F6CAA1099}" type="slidenum">
              <a:rPr lang="th-TH" smtClean="0"/>
              <a:t>36</a:t>
            </a:fld>
            <a:endParaRPr lang="th-TH"/>
          </a:p>
        </p:txBody>
      </p:sp>
    </p:spTree>
    <p:extLst>
      <p:ext uri="{BB962C8B-B14F-4D97-AF65-F5344CB8AC3E}">
        <p14:creationId xmlns:p14="http://schemas.microsoft.com/office/powerpoint/2010/main" val="2723162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C707-93B1-4902-AD9E-FBEA48C5540A}"/>
              </a:ext>
            </a:extLst>
          </p:cNvPr>
          <p:cNvSpPr>
            <a:spLocks noGrp="1"/>
          </p:cNvSpPr>
          <p:nvPr>
            <p:ph type="title"/>
          </p:nvPr>
        </p:nvSpPr>
        <p:spPr>
          <a:xfrm>
            <a:off x="838200" y="365125"/>
            <a:ext cx="10515600" cy="1101725"/>
          </a:xfrm>
        </p:spPr>
        <p:txBody>
          <a:bodyPr>
            <a:normAutofit fontScale="90000"/>
          </a:bodyPr>
          <a:lstStyle/>
          <a:p>
            <a:pPr algn="r"/>
            <a:r>
              <a:rPr lang="en-US" sz="4400" dirty="0">
                <a:latin typeface="Arial" panose="020B0604020202020204" pitchFamily="34" charset="0"/>
                <a:cs typeface="Arial" panose="020B0604020202020204" pitchFamily="34" charset="0"/>
              </a:rPr>
              <a:t>Research question1 </a:t>
            </a:r>
            <a:br>
              <a:rPr lang="en-US" sz="4400"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2850F29-E586-4422-9EF9-E705E7ED3DF1}"/>
              </a:ext>
            </a:extLst>
          </p:cNvPr>
          <p:cNvSpPr>
            <a:spLocks noGrp="1"/>
          </p:cNvSpPr>
          <p:nvPr>
            <p:ph idx="1"/>
          </p:nvPr>
        </p:nvSpPr>
        <p:spPr>
          <a:xfrm>
            <a:off x="838199" y="1381125"/>
            <a:ext cx="10829925" cy="5111749"/>
          </a:xfrm>
        </p:spPr>
        <p:txBody>
          <a:bodyPr>
            <a:normAutofit/>
          </a:bodyPr>
          <a:lstStyle/>
          <a:p>
            <a:r>
              <a:rPr lang="en-US" sz="2400" b="1" dirty="0">
                <a:latin typeface="Arial" panose="020B0604020202020204" pitchFamily="34" charset="0"/>
                <a:cs typeface="Arial" panose="020B0604020202020204" pitchFamily="34" charset="0"/>
              </a:rPr>
              <a:t>Why are there 30.5 million people receiving the cash hand out? Populist policy !!!</a:t>
            </a:r>
          </a:p>
          <a:p>
            <a:pPr lvl="1"/>
            <a:r>
              <a:rPr lang="en-US" sz="2200" b="1" dirty="0">
                <a:latin typeface="Arial" panose="020B0604020202020204" pitchFamily="34" charset="0"/>
                <a:cs typeface="Arial" panose="020B0604020202020204" pitchFamily="34" charset="0"/>
              </a:rPr>
              <a:t>The government decided to launch cash handout to all affected workers under the “No one left behind” (NOLH) program and other schemes</a:t>
            </a:r>
          </a:p>
          <a:p>
            <a:pPr lvl="2"/>
            <a:r>
              <a:rPr lang="en-US" sz="2200" b="1" dirty="0">
                <a:latin typeface="Arial" panose="020B0604020202020204" pitchFamily="34" charset="0"/>
                <a:cs typeface="Arial" panose="020B0604020202020204" pitchFamily="34" charset="0"/>
              </a:rPr>
              <a:t>Affected workers were asked to register by answering a short questionnaire</a:t>
            </a:r>
          </a:p>
          <a:p>
            <a:pPr lvl="2"/>
            <a:r>
              <a:rPr lang="en-US" sz="2200" b="1" dirty="0">
                <a:latin typeface="Arial" panose="020B0604020202020204" pitchFamily="34" charset="0"/>
                <a:cs typeface="Arial" panose="020B0604020202020204" pitchFamily="34" charset="0"/>
              </a:rPr>
              <a:t>28 million people registered, including large number of not-in-the labor force (NLF), and 15 mil received the subsidy</a:t>
            </a:r>
          </a:p>
          <a:p>
            <a:pPr lvl="2"/>
            <a:r>
              <a:rPr lang="en-US" sz="2200" b="1" dirty="0">
                <a:latin typeface="Arial" panose="020B0604020202020204" pitchFamily="34" charset="0"/>
                <a:cs typeface="Arial" panose="020B0604020202020204" pitchFamily="34" charset="0"/>
              </a:rPr>
              <a:t>Many people in NLF, indirectly affected as the family prime earners are laid off, also applied</a:t>
            </a:r>
          </a:p>
          <a:p>
            <a:pPr lvl="1"/>
            <a:r>
              <a:rPr lang="en-US" sz="2200" b="1" dirty="0">
                <a:latin typeface="Arial" panose="020B0604020202020204" pitchFamily="34" charset="0"/>
                <a:cs typeface="Arial" panose="020B0604020202020204" pitchFamily="34" charset="0"/>
              </a:rPr>
              <a:t>Government also decided to help 10 million farmers, those under the social welfare card scheme who did not received cash transfer under the NOLH, those under the social insurance scheme, etc. </a:t>
            </a:r>
          </a:p>
          <a:p>
            <a:pPr lvl="2"/>
            <a:r>
              <a:rPr lang="en-US" sz="1800" b="1" dirty="0">
                <a:latin typeface="Arial" panose="020B0604020202020204" pitchFamily="34" charset="0"/>
                <a:cs typeface="Arial" panose="020B0604020202020204" pitchFamily="34" charset="0"/>
              </a:rPr>
              <a:t>In summary there are 10 targeted groups that are eligible for cash handout.</a:t>
            </a:r>
            <a:endParaRPr lang="th-TH" sz="1800" b="1" dirty="0">
              <a:latin typeface="Arial" panose="020B0604020202020204" pitchFamily="34" charset="0"/>
            </a:endParaRPr>
          </a:p>
        </p:txBody>
      </p:sp>
      <p:sp>
        <p:nvSpPr>
          <p:cNvPr id="4" name="Slide Number Placeholder 3">
            <a:extLst>
              <a:ext uri="{FF2B5EF4-FFF2-40B4-BE49-F238E27FC236}">
                <a16:creationId xmlns:a16="http://schemas.microsoft.com/office/drawing/2014/main" id="{00CC94FF-4829-4CC9-BA1A-AF2A218D4F80}"/>
              </a:ext>
            </a:extLst>
          </p:cNvPr>
          <p:cNvSpPr>
            <a:spLocks noGrp="1"/>
          </p:cNvSpPr>
          <p:nvPr>
            <p:ph type="sldNum" sz="quarter" idx="12"/>
          </p:nvPr>
        </p:nvSpPr>
        <p:spPr/>
        <p:txBody>
          <a:bodyPr/>
          <a:lstStyle/>
          <a:p>
            <a:fld id="{38296854-0A65-4BD2-A2D5-CA2F6CAA1099}" type="slidenum">
              <a:rPr lang="th-TH" smtClean="0"/>
              <a:t>37</a:t>
            </a:fld>
            <a:endParaRPr lang="th-TH"/>
          </a:p>
        </p:txBody>
      </p:sp>
    </p:spTree>
    <p:extLst>
      <p:ext uri="{BB962C8B-B14F-4D97-AF65-F5344CB8AC3E}">
        <p14:creationId xmlns:p14="http://schemas.microsoft.com/office/powerpoint/2010/main" val="3567364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15B505D-CFA0-4CAC-B073-3C58944200E8}"/>
              </a:ext>
            </a:extLst>
          </p:cNvPr>
          <p:cNvSpPr>
            <a:spLocks noGrp="1"/>
          </p:cNvSpPr>
          <p:nvPr>
            <p:ph type="title"/>
          </p:nvPr>
        </p:nvSpPr>
        <p:spPr>
          <a:xfrm>
            <a:off x="838200" y="159845"/>
            <a:ext cx="10515600" cy="1325563"/>
          </a:xfrm>
        </p:spPr>
        <p:txBody>
          <a:bodyPr>
            <a:normAutofit/>
          </a:bodyPr>
          <a:lstStyle/>
          <a:p>
            <a:pPr algn="r"/>
            <a:r>
              <a:rPr lang="en-US" sz="3600" b="1" dirty="0">
                <a:latin typeface="Arial" panose="020B0604020202020204" pitchFamily="34" charset="0"/>
                <a:cs typeface="Arial" panose="020B0604020202020204" pitchFamily="34" charset="0"/>
              </a:rPr>
              <a:t>Are there any serious errors in the cash transfer administration</a:t>
            </a:r>
            <a:endParaRPr lang="th-TH" sz="3600" dirty="0"/>
          </a:p>
        </p:txBody>
      </p:sp>
      <p:sp>
        <p:nvSpPr>
          <p:cNvPr id="16" name="Content Placeholder 15">
            <a:extLst>
              <a:ext uri="{FF2B5EF4-FFF2-40B4-BE49-F238E27FC236}">
                <a16:creationId xmlns:a16="http://schemas.microsoft.com/office/drawing/2014/main" id="{E36EC4CF-F4F7-4A22-84C7-C30796971C9A}"/>
              </a:ext>
            </a:extLst>
          </p:cNvPr>
          <p:cNvSpPr>
            <a:spLocks noGrp="1"/>
          </p:cNvSpPr>
          <p:nvPr>
            <p:ph sz="half" idx="1"/>
          </p:nvPr>
        </p:nvSpPr>
        <p:spPr/>
        <p:txBody>
          <a:bodyPr>
            <a:normAutofit lnSpcReduction="10000"/>
          </a:bodyPr>
          <a:lstStyle/>
          <a:p>
            <a:endParaRPr lang="th-TH"/>
          </a:p>
        </p:txBody>
      </p:sp>
      <p:sp>
        <p:nvSpPr>
          <p:cNvPr id="17" name="Content Placeholder 16">
            <a:extLst>
              <a:ext uri="{FF2B5EF4-FFF2-40B4-BE49-F238E27FC236}">
                <a16:creationId xmlns:a16="http://schemas.microsoft.com/office/drawing/2014/main" id="{504E8A76-03D2-498E-A449-0948E8BC10A0}"/>
              </a:ext>
            </a:extLst>
          </p:cNvPr>
          <p:cNvSpPr>
            <a:spLocks noGrp="1"/>
          </p:cNvSpPr>
          <p:nvPr>
            <p:ph sz="half" idx="2"/>
          </p:nvPr>
        </p:nvSpPr>
        <p:spPr>
          <a:xfrm>
            <a:off x="6393545" y="1825625"/>
            <a:ext cx="4960255" cy="4351338"/>
          </a:xfrm>
        </p:spPr>
        <p:txBody>
          <a:bodyPr>
            <a:normAutofit lnSpcReduction="10000"/>
          </a:bodyPr>
          <a:lstStyle/>
          <a:p>
            <a:r>
              <a:rPr lang="en-US" sz="3200" b="1" dirty="0"/>
              <a:t>Two types of errors in targeted welfare program</a:t>
            </a:r>
          </a:p>
          <a:p>
            <a:pPr lvl="1"/>
            <a:r>
              <a:rPr lang="en-US" dirty="0">
                <a:latin typeface="Arial" panose="020B0604020202020204" pitchFamily="34" charset="0"/>
                <a:cs typeface="Arial" panose="020B0604020202020204" pitchFamily="34" charset="0"/>
              </a:rPr>
              <a:t>Inclusion error : Those who are not affected, directly or indirectly, but applied for cash</a:t>
            </a:r>
          </a:p>
          <a:p>
            <a:pPr lvl="2"/>
            <a:r>
              <a:rPr lang="en-US" dirty="0">
                <a:latin typeface="Arial" panose="020B0604020202020204" pitchFamily="34" charset="0"/>
                <a:cs typeface="Arial" panose="020B0604020202020204" pitchFamily="34" charset="0"/>
              </a:rPr>
              <a:t>Many of 15 million under the NOLB and 7 million registered farmers may be in this group</a:t>
            </a:r>
          </a:p>
          <a:p>
            <a:pPr lvl="1"/>
            <a:r>
              <a:rPr lang="en-US" dirty="0">
                <a:latin typeface="Arial" panose="020B0604020202020204" pitchFamily="34" charset="0"/>
                <a:cs typeface="Arial" panose="020B0604020202020204" pitchFamily="34" charset="0"/>
              </a:rPr>
              <a:t>Exclusion error : Poor people who failed to register </a:t>
            </a:r>
          </a:p>
          <a:p>
            <a:pPr lvl="2"/>
            <a:r>
              <a:rPr lang="en-US" dirty="0">
                <a:latin typeface="Arial" panose="020B0604020202020204" pitchFamily="34" charset="0"/>
                <a:cs typeface="Arial" panose="020B0604020202020204" pitchFamily="34" charset="0"/>
              </a:rPr>
              <a:t>Preliminary information's from SES show that 60-64% of poor did not register in the social Welfare Card system</a:t>
            </a:r>
          </a:p>
          <a:p>
            <a:endParaRPr lang="th-TH" sz="3200" b="1" dirty="0"/>
          </a:p>
        </p:txBody>
      </p:sp>
      <p:grpSp>
        <p:nvGrpSpPr>
          <p:cNvPr id="4" name="Group 3">
            <a:extLst>
              <a:ext uri="{FF2B5EF4-FFF2-40B4-BE49-F238E27FC236}">
                <a16:creationId xmlns:a16="http://schemas.microsoft.com/office/drawing/2014/main" id="{6EE0DA08-87D6-4470-BCFF-CE357448C1CA}"/>
              </a:ext>
            </a:extLst>
          </p:cNvPr>
          <p:cNvGrpSpPr/>
          <p:nvPr/>
        </p:nvGrpSpPr>
        <p:grpSpPr>
          <a:xfrm>
            <a:off x="718456" y="1825625"/>
            <a:ext cx="5607700" cy="4351338"/>
            <a:chOff x="531223" y="2817900"/>
            <a:chExt cx="6766560" cy="3308264"/>
          </a:xfrm>
        </p:grpSpPr>
        <p:sp>
          <p:nvSpPr>
            <p:cNvPr id="5" name="Rectangle 4">
              <a:extLst>
                <a:ext uri="{FF2B5EF4-FFF2-40B4-BE49-F238E27FC236}">
                  <a16:creationId xmlns:a16="http://schemas.microsoft.com/office/drawing/2014/main" id="{23CB0F16-7EE7-4EF9-8BD6-1F90C75E9011}"/>
                </a:ext>
              </a:extLst>
            </p:cNvPr>
            <p:cNvSpPr/>
            <p:nvPr/>
          </p:nvSpPr>
          <p:spPr>
            <a:xfrm>
              <a:off x="531223" y="2817900"/>
              <a:ext cx="6766560" cy="3308264"/>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1600" dirty="0"/>
                <a:t>Population</a:t>
              </a:r>
            </a:p>
          </p:txBody>
        </p:sp>
        <p:sp>
          <p:nvSpPr>
            <p:cNvPr id="6" name="Oval 5">
              <a:extLst>
                <a:ext uri="{FF2B5EF4-FFF2-40B4-BE49-F238E27FC236}">
                  <a16:creationId xmlns:a16="http://schemas.microsoft.com/office/drawing/2014/main" id="{93B0FF52-D406-4F38-A40A-321FC37C8AE7}"/>
                </a:ext>
              </a:extLst>
            </p:cNvPr>
            <p:cNvSpPr/>
            <p:nvPr/>
          </p:nvSpPr>
          <p:spPr>
            <a:xfrm>
              <a:off x="1985554" y="3473646"/>
              <a:ext cx="2362522" cy="148153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Target group</a:t>
              </a:r>
            </a:p>
          </p:txBody>
        </p:sp>
        <p:sp>
          <p:nvSpPr>
            <p:cNvPr id="7" name="Oval 6">
              <a:extLst>
                <a:ext uri="{FF2B5EF4-FFF2-40B4-BE49-F238E27FC236}">
                  <a16:creationId xmlns:a16="http://schemas.microsoft.com/office/drawing/2014/main" id="{59FE61E7-EB6E-4660-985A-D9918726A86D}"/>
                </a:ext>
              </a:extLst>
            </p:cNvPr>
            <p:cNvSpPr/>
            <p:nvPr/>
          </p:nvSpPr>
          <p:spPr>
            <a:xfrm>
              <a:off x="4348076" y="3473646"/>
              <a:ext cx="2362522" cy="148153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Non-target</a:t>
              </a:r>
            </a:p>
            <a:p>
              <a:pPr algn="ctr"/>
              <a:r>
                <a:rPr lang="en-US" sz="1600" dirty="0"/>
                <a:t>group</a:t>
              </a:r>
            </a:p>
          </p:txBody>
        </p:sp>
        <p:sp>
          <p:nvSpPr>
            <p:cNvPr id="8" name="Rectangle: Rounded Corners 7">
              <a:extLst>
                <a:ext uri="{FF2B5EF4-FFF2-40B4-BE49-F238E27FC236}">
                  <a16:creationId xmlns:a16="http://schemas.microsoft.com/office/drawing/2014/main" id="{9F1EF4F8-830C-4DCE-B9C3-4513B5FFB707}"/>
                </a:ext>
              </a:extLst>
            </p:cNvPr>
            <p:cNvSpPr/>
            <p:nvPr/>
          </p:nvSpPr>
          <p:spPr>
            <a:xfrm>
              <a:off x="2500704" y="3772725"/>
              <a:ext cx="2237447" cy="853440"/>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sz="1600"/>
            </a:p>
          </p:txBody>
        </p:sp>
        <p:sp>
          <p:nvSpPr>
            <p:cNvPr id="9" name="Rectangle 8">
              <a:extLst>
                <a:ext uri="{FF2B5EF4-FFF2-40B4-BE49-F238E27FC236}">
                  <a16:creationId xmlns:a16="http://schemas.microsoft.com/office/drawing/2014/main" id="{C2968146-3311-4854-A6FA-65C86E5FF600}"/>
                </a:ext>
              </a:extLst>
            </p:cNvPr>
            <p:cNvSpPr/>
            <p:nvPr/>
          </p:nvSpPr>
          <p:spPr>
            <a:xfrm>
              <a:off x="876300" y="5216434"/>
              <a:ext cx="1466306" cy="794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a:t>Exclusion </a:t>
              </a:r>
            </a:p>
            <a:p>
              <a:pPr algn="ctr"/>
              <a:r>
                <a:rPr lang="en-US" sz="1400" b="1" dirty="0"/>
                <a:t>error</a:t>
              </a:r>
            </a:p>
          </p:txBody>
        </p:sp>
        <p:sp>
          <p:nvSpPr>
            <p:cNvPr id="10" name="Rectangle 9">
              <a:extLst>
                <a:ext uri="{FF2B5EF4-FFF2-40B4-BE49-F238E27FC236}">
                  <a16:creationId xmlns:a16="http://schemas.microsoft.com/office/drawing/2014/main" id="{2F769BFF-9D9C-47AF-B193-43FE484FDF00}"/>
                </a:ext>
              </a:extLst>
            </p:cNvPr>
            <p:cNvSpPr/>
            <p:nvPr/>
          </p:nvSpPr>
          <p:spPr>
            <a:xfrm>
              <a:off x="2642810" y="5216434"/>
              <a:ext cx="1466306" cy="7943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a:t>Right target</a:t>
              </a:r>
            </a:p>
          </p:txBody>
        </p:sp>
        <p:sp>
          <p:nvSpPr>
            <p:cNvPr id="11" name="Rectangle 10">
              <a:extLst>
                <a:ext uri="{FF2B5EF4-FFF2-40B4-BE49-F238E27FC236}">
                  <a16:creationId xmlns:a16="http://schemas.microsoft.com/office/drawing/2014/main" id="{2782B01C-A600-41DE-A44F-27F5094814EC}"/>
                </a:ext>
              </a:extLst>
            </p:cNvPr>
            <p:cNvSpPr/>
            <p:nvPr/>
          </p:nvSpPr>
          <p:spPr>
            <a:xfrm>
              <a:off x="4359285" y="5216435"/>
              <a:ext cx="1786454" cy="7943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Inclusion error</a:t>
              </a:r>
            </a:p>
          </p:txBody>
        </p:sp>
        <p:cxnSp>
          <p:nvCxnSpPr>
            <p:cNvPr id="12" name="Straight Arrow Connector 11">
              <a:extLst>
                <a:ext uri="{FF2B5EF4-FFF2-40B4-BE49-F238E27FC236}">
                  <a16:creationId xmlns:a16="http://schemas.microsoft.com/office/drawing/2014/main" id="{8C8C9BF9-7FB8-419B-9B12-76BB18CC823B}"/>
                </a:ext>
              </a:extLst>
            </p:cNvPr>
            <p:cNvCxnSpPr>
              <a:cxnSpLocks/>
              <a:stCxn id="11" idx="0"/>
            </p:cNvCxnSpPr>
            <p:nvPr/>
          </p:nvCxnSpPr>
          <p:spPr>
            <a:xfrm flipH="1" flipV="1">
              <a:off x="4609324" y="4275909"/>
              <a:ext cx="643188" cy="94052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707C8C96-36CF-46F6-BA10-D08FF25800B1}"/>
                </a:ext>
              </a:extLst>
            </p:cNvPr>
            <p:cNvCxnSpPr>
              <a:stCxn id="10" idx="0"/>
            </p:cNvCxnSpPr>
            <p:nvPr/>
          </p:nvCxnSpPr>
          <p:spPr>
            <a:xfrm flipV="1">
              <a:off x="3375963" y="4389120"/>
              <a:ext cx="0" cy="827314"/>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70B91004-A20E-48C8-8E80-421E6AB43803}"/>
                </a:ext>
              </a:extLst>
            </p:cNvPr>
            <p:cNvCxnSpPr>
              <a:stCxn id="9" idx="0"/>
            </p:cNvCxnSpPr>
            <p:nvPr/>
          </p:nvCxnSpPr>
          <p:spPr>
            <a:xfrm flipV="1">
              <a:off x="1609453" y="4275909"/>
              <a:ext cx="637358" cy="94052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579120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92F6-B042-4054-B1C7-C7CAC1AC70F9}"/>
              </a:ext>
            </a:extLst>
          </p:cNvPr>
          <p:cNvSpPr>
            <a:spLocks noGrp="1"/>
          </p:cNvSpPr>
          <p:nvPr>
            <p:ph type="title"/>
          </p:nvPr>
        </p:nvSpPr>
        <p:spPr/>
        <p:txBody>
          <a:bodyPr>
            <a:normAutofit fontScale="90000"/>
          </a:bodyPr>
          <a:lstStyle/>
          <a:p>
            <a:pPr algn="r"/>
            <a:r>
              <a:rPr lang="en-US" sz="4400" b="1" dirty="0">
                <a:latin typeface="Arial" panose="020B0604020202020204" pitchFamily="34" charset="0"/>
                <a:cs typeface="Arial" panose="020B0604020202020204" pitchFamily="34" charset="0"/>
              </a:rPr>
              <a:t>Are there any serious errors in the cash transfer administration?</a:t>
            </a:r>
            <a:br>
              <a:rPr lang="en-US" sz="4400" b="1"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2E7F6B7-265A-450E-A82A-D6ACDA93A502}"/>
              </a:ext>
            </a:extLst>
          </p:cNvPr>
          <p:cNvSpPr>
            <a:spLocks noGrp="1"/>
          </p:cNvSpPr>
          <p:nvPr>
            <p:ph idx="1"/>
          </p:nvPr>
        </p:nvSpPr>
        <p:spPr>
          <a:xfrm>
            <a:off x="838200" y="1476375"/>
            <a:ext cx="10515600" cy="5016500"/>
          </a:xfrm>
        </p:spPr>
        <p:txBody>
          <a:bodyPr>
            <a:normAutofit/>
          </a:bodyPr>
          <a:lstStyle/>
          <a:p>
            <a:r>
              <a:rPr lang="en-US" b="1" dirty="0">
                <a:latin typeface="Arial" panose="020B0604020202020204" pitchFamily="34" charset="0"/>
                <a:cs typeface="Arial" panose="020B0604020202020204" pitchFamily="34" charset="0"/>
              </a:rPr>
              <a:t>Two types of error</a:t>
            </a:r>
            <a:r>
              <a:rPr lang="en-US" sz="2400" b="1" dirty="0">
                <a:latin typeface="Arial" panose="020B0604020202020204" pitchFamily="34" charset="0"/>
                <a:cs typeface="Arial" panose="020B0604020202020204" pitchFamily="34" charset="0"/>
              </a:rPr>
              <a:t> (cont.)</a:t>
            </a:r>
          </a:p>
          <a:p>
            <a:pPr lvl="1"/>
            <a:endParaRPr lang="en-US"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Unfortunately, since the Ministry of Finance does not disclose the registration information, we can’t tell how large is the error</a:t>
            </a:r>
          </a:p>
          <a:p>
            <a:pPr lvl="1"/>
            <a:endParaRPr lang="en-US"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Further research is necessary so that the government subsidy scheme can be streamlined in the future.</a:t>
            </a:r>
            <a:endParaRPr lang="th-TH" b="1" dirty="0">
              <a:latin typeface="Arial" panose="020B0604020202020204" pitchFamily="34" charset="0"/>
            </a:endParaRPr>
          </a:p>
        </p:txBody>
      </p:sp>
      <p:sp>
        <p:nvSpPr>
          <p:cNvPr id="4" name="Slide Number Placeholder 3">
            <a:extLst>
              <a:ext uri="{FF2B5EF4-FFF2-40B4-BE49-F238E27FC236}">
                <a16:creationId xmlns:a16="http://schemas.microsoft.com/office/drawing/2014/main" id="{4A6B0C2D-5C2F-4C32-8C35-88E508777631}"/>
              </a:ext>
            </a:extLst>
          </p:cNvPr>
          <p:cNvSpPr>
            <a:spLocks noGrp="1"/>
          </p:cNvSpPr>
          <p:nvPr>
            <p:ph type="sldNum" sz="quarter" idx="12"/>
          </p:nvPr>
        </p:nvSpPr>
        <p:spPr/>
        <p:txBody>
          <a:bodyPr/>
          <a:lstStyle/>
          <a:p>
            <a:fld id="{38296854-0A65-4BD2-A2D5-CA2F6CAA1099}" type="slidenum">
              <a:rPr lang="th-TH" smtClean="0"/>
              <a:t>39</a:t>
            </a:fld>
            <a:endParaRPr lang="th-TH"/>
          </a:p>
        </p:txBody>
      </p:sp>
    </p:spTree>
    <p:extLst>
      <p:ext uri="{BB962C8B-B14F-4D97-AF65-F5344CB8AC3E}">
        <p14:creationId xmlns:p14="http://schemas.microsoft.com/office/powerpoint/2010/main" val="60391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7EDAEB-46F2-42F0-B06A-E985CE3F65C2}"/>
              </a:ext>
            </a:extLst>
          </p:cNvPr>
          <p:cNvSpPr txBox="1"/>
          <p:nvPr/>
        </p:nvSpPr>
        <p:spPr>
          <a:xfrm>
            <a:off x="5359791" y="281355"/>
            <a:ext cx="6414867"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Key messages (cont.)</a:t>
            </a:r>
            <a:endParaRPr lang="th-TH" sz="4400" b="1" dirty="0">
              <a:latin typeface="TH Sarabun New" panose="020B0500040200020003" pitchFamily="34" charset="-34"/>
              <a:cs typeface="TH Sarabun New" panose="020B0500040200020003" pitchFamily="34" charset="-34"/>
            </a:endParaRPr>
          </a:p>
        </p:txBody>
      </p:sp>
      <p:sp>
        <p:nvSpPr>
          <p:cNvPr id="6" name="TextBox 5">
            <a:extLst>
              <a:ext uri="{FF2B5EF4-FFF2-40B4-BE49-F238E27FC236}">
                <a16:creationId xmlns:a16="http://schemas.microsoft.com/office/drawing/2014/main" id="{28F77C98-97F8-4CE5-B6DB-C2277DBE321E}"/>
              </a:ext>
            </a:extLst>
          </p:cNvPr>
          <p:cNvSpPr txBox="1"/>
          <p:nvPr/>
        </p:nvSpPr>
        <p:spPr>
          <a:xfrm>
            <a:off x="264160" y="1317462"/>
            <a:ext cx="11663680" cy="4401205"/>
          </a:xfrm>
          <a:prstGeom prst="rect">
            <a:avLst/>
          </a:prstGeom>
          <a:solidFill>
            <a:schemeClr val="accent1">
              <a:lumMod val="20000"/>
              <a:lumOff val="80000"/>
            </a:schemeClr>
          </a:solidFill>
        </p:spPr>
        <p:txBody>
          <a:bodyPr wrap="square" rtlCol="0">
            <a:spAutoFit/>
          </a:bodyPr>
          <a:lstStyle/>
          <a:p>
            <a:pPr marL="457200"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Government responses (cont.)</a:t>
            </a: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The medium-term policies of economic restructuring and employment creation have slow progress and the existing 46,111 project proposals may not achieve the objectives of employment creation and economic restructuring due to the inherent weakness of project formulation by the bureaucrats </a:t>
            </a:r>
          </a:p>
          <a:p>
            <a:pPr marL="914400" lvl="1" indent="-457200">
              <a:buFont typeface="Arial" panose="020B0604020202020204" pitchFamily="34" charset="0"/>
              <a:buChar char="•"/>
            </a:pPr>
            <a:endParaRPr lang="en-US" b="1" dirty="0">
              <a:latin typeface="TH Sarabun New" panose="020B0500040200020003" pitchFamily="34" charset="-34"/>
              <a:cs typeface="TH Sarabun New" panose="020B0500040200020003" pitchFamily="34" charset="-34"/>
            </a:endParaRPr>
          </a:p>
          <a:p>
            <a:pPr marL="457200"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Implications for </a:t>
            </a:r>
            <a:r>
              <a:rPr lang="en-US" b="1">
                <a:latin typeface="TH Sarabun New" panose="020B0500040200020003" pitchFamily="34" charset="-34"/>
                <a:cs typeface="TH Sarabun New" panose="020B0500040200020003" pitchFamily="34" charset="-34"/>
              </a:rPr>
              <a:t>the economic restructuring </a:t>
            </a:r>
            <a:r>
              <a:rPr lang="en-US" b="1" dirty="0">
                <a:latin typeface="TH Sarabun New" panose="020B0500040200020003" pitchFamily="34" charset="-34"/>
                <a:cs typeface="TH Sarabun New" panose="020B0500040200020003" pitchFamily="34" charset="-34"/>
              </a:rPr>
              <a:t>policy</a:t>
            </a: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Three major concerns about the current restructuring programs (using 400 billion baht of loan) are raised</a:t>
            </a:r>
          </a:p>
          <a:p>
            <a:pPr marL="914400" lvl="1" indent="-457200">
              <a:buFont typeface="Arial" panose="020B0604020202020204" pitchFamily="34" charset="0"/>
              <a:buChar char="•"/>
            </a:pPr>
            <a:r>
              <a:rPr lang="en-US" b="1" dirty="0">
                <a:latin typeface="TH Sarabun New" panose="020B0500040200020003" pitchFamily="34" charset="-34"/>
                <a:cs typeface="TH Sarabun New" panose="020B0500040200020003" pitchFamily="34" charset="-34"/>
              </a:rPr>
              <a:t>The speakers also identify three policy challenges</a:t>
            </a:r>
            <a:endParaRPr lang="th-TH"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580866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9429DA-AC8A-4106-B41F-B5AF3889274E}"/>
              </a:ext>
            </a:extLst>
          </p:cNvPr>
          <p:cNvSpPr>
            <a:spLocks noGrp="1"/>
          </p:cNvSpPr>
          <p:nvPr>
            <p:ph type="title"/>
          </p:nvPr>
        </p:nvSpPr>
        <p:spPr>
          <a:xfrm>
            <a:off x="838199" y="103859"/>
            <a:ext cx="10677525" cy="1325563"/>
          </a:xfrm>
        </p:spPr>
        <p:txBody>
          <a:bodyPr>
            <a:noAutofit/>
          </a:bodyPr>
          <a:lstStyle/>
          <a:p>
            <a:pPr algn="r"/>
            <a:r>
              <a:rPr lang="en-US" sz="2800" b="1" dirty="0">
                <a:latin typeface="Arial" panose="020B0604020202020204" pitchFamily="34" charset="0"/>
                <a:cs typeface="Arial" panose="020B0604020202020204" pitchFamily="34" charset="0"/>
              </a:rPr>
              <a:t>How serious is the Covid-19 impact on the farm families whose members used to work in the non-agricultural sector? </a:t>
            </a:r>
            <a:endParaRPr lang="en-US" sz="2800" b="1" dirty="0"/>
          </a:p>
        </p:txBody>
      </p:sp>
      <p:sp>
        <p:nvSpPr>
          <p:cNvPr id="3" name="Content Placeholder 2">
            <a:extLst>
              <a:ext uri="{FF2B5EF4-FFF2-40B4-BE49-F238E27FC236}">
                <a16:creationId xmlns:a16="http://schemas.microsoft.com/office/drawing/2014/main" id="{A61D6736-4E9A-4195-9B69-5390CF7274D5}"/>
              </a:ext>
            </a:extLst>
          </p:cNvPr>
          <p:cNvSpPr>
            <a:spLocks noGrp="1"/>
          </p:cNvSpPr>
          <p:nvPr>
            <p:ph idx="1"/>
          </p:nvPr>
        </p:nvSpPr>
        <p:spPr>
          <a:xfrm>
            <a:off x="838200" y="1543050"/>
            <a:ext cx="10515600" cy="4813299"/>
          </a:xfrm>
        </p:spPr>
        <p:txBody>
          <a:bodyPr>
            <a:normAutofit/>
          </a:bodyPr>
          <a:lstStyle/>
          <a:p>
            <a:r>
              <a:rPr lang="en-US" sz="2400" dirty="0">
                <a:latin typeface="Arial" panose="020B0604020202020204" pitchFamily="34" charset="0"/>
                <a:cs typeface="Arial" panose="020B0604020202020204" pitchFamily="34" charset="0"/>
              </a:rPr>
              <a:t>60-65% of farm household income is from non-agricultural sector, according to SES </a:t>
            </a:r>
          </a:p>
          <a:p>
            <a:r>
              <a:rPr lang="en-US" sz="2400" dirty="0">
                <a:latin typeface="Arial" panose="020B0604020202020204" pitchFamily="34" charset="0"/>
                <a:cs typeface="Arial" panose="020B0604020202020204" pitchFamily="34" charset="0"/>
              </a:rPr>
              <a:t>A study of Covid-19 impact on farm households, using survey data from 720 households (PIER 2020) shows that</a:t>
            </a:r>
          </a:p>
          <a:p>
            <a:pPr lvl="1"/>
            <a:r>
              <a:rPr lang="en-US" sz="2000" dirty="0">
                <a:latin typeface="Arial" panose="020B0604020202020204" pitchFamily="34" charset="0"/>
                <a:cs typeface="Arial" panose="020B0604020202020204" pitchFamily="34" charset="0"/>
              </a:rPr>
              <a:t>76% of farm households have income from non-agricultural sector, accounting for 80% of their household income</a:t>
            </a:r>
          </a:p>
          <a:p>
            <a:pPr lvl="1"/>
            <a:r>
              <a:rPr lang="en-US" sz="2000" dirty="0">
                <a:latin typeface="Arial" panose="020B0604020202020204" pitchFamily="34" charset="0"/>
                <a:cs typeface="Arial" panose="020B0604020202020204" pitchFamily="34" charset="0"/>
              </a:rPr>
              <a:t>40% of farm households depend on remittance</a:t>
            </a:r>
          </a:p>
          <a:p>
            <a:pPr lvl="1"/>
            <a:r>
              <a:rPr lang="en-US" sz="2000" dirty="0">
                <a:latin typeface="Arial" panose="020B0604020202020204" pitchFamily="34" charset="0"/>
                <a:cs typeface="Arial" panose="020B0604020202020204" pitchFamily="34" charset="0"/>
              </a:rPr>
              <a:t>75% have either laid-off workers or members with reduced working hours </a:t>
            </a:r>
          </a:p>
          <a:p>
            <a:pPr lvl="2"/>
            <a:r>
              <a:rPr lang="en-US" sz="1800" dirty="0">
                <a:latin typeface="Arial" panose="020B0604020202020204" pitchFamily="34" charset="0"/>
                <a:cs typeface="Arial" panose="020B0604020202020204" pitchFamily="34" charset="0"/>
              </a:rPr>
              <a:t>50% of unemployed workers are in the service sector, 18.7% in construction, 6.3% in trade</a:t>
            </a:r>
          </a:p>
          <a:p>
            <a:pPr lvl="2"/>
            <a:r>
              <a:rPr lang="en-US" sz="1800" dirty="0">
                <a:latin typeface="Arial" panose="020B0604020202020204" pitchFamily="34" charset="0"/>
                <a:cs typeface="Arial" panose="020B0604020202020204" pitchFamily="34" charset="0"/>
              </a:rPr>
              <a:t>90% of families in the North and South (tourist destinations) and 70% of those in the Northeast and the Central regions have such affected members, </a:t>
            </a:r>
          </a:p>
          <a:p>
            <a:pPr lvl="2"/>
            <a:endParaRPr lang="en-US" sz="18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The average number of affected workers is 1.5 persons per household (out of 3)</a:t>
            </a:r>
          </a:p>
          <a:p>
            <a:pPr lvl="1"/>
            <a:r>
              <a:rPr lang="en-US" sz="2000" dirty="0">
                <a:latin typeface="Arial" panose="020B0604020202020204" pitchFamily="34" charset="0"/>
                <a:cs typeface="Arial" panose="020B0604020202020204" pitchFamily="34" charset="0"/>
              </a:rPr>
              <a:t>Families with smaller land are affected more than the large ones</a:t>
            </a:r>
            <a:endParaRPr lang="th-TH" sz="20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B4F520F2-2AC3-4AF8-8CE7-C26526C26571}"/>
              </a:ext>
            </a:extLst>
          </p:cNvPr>
          <p:cNvSpPr>
            <a:spLocks noGrp="1"/>
          </p:cNvSpPr>
          <p:nvPr>
            <p:ph type="sldNum" sz="quarter" idx="12"/>
          </p:nvPr>
        </p:nvSpPr>
        <p:spPr/>
        <p:txBody>
          <a:bodyPr/>
          <a:lstStyle/>
          <a:p>
            <a:fld id="{38296854-0A65-4BD2-A2D5-CA2F6CAA1099}" type="slidenum">
              <a:rPr lang="th-TH" smtClean="0"/>
              <a:t>40</a:t>
            </a:fld>
            <a:endParaRPr lang="th-TH"/>
          </a:p>
        </p:txBody>
      </p:sp>
    </p:spTree>
    <p:extLst>
      <p:ext uri="{BB962C8B-B14F-4D97-AF65-F5344CB8AC3E}">
        <p14:creationId xmlns:p14="http://schemas.microsoft.com/office/powerpoint/2010/main" val="1763600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80A4-4EB4-4A45-92AA-39CCEBC3135E}"/>
              </a:ext>
            </a:extLst>
          </p:cNvPr>
          <p:cNvSpPr>
            <a:spLocks noGrp="1"/>
          </p:cNvSpPr>
          <p:nvPr>
            <p:ph type="title"/>
          </p:nvPr>
        </p:nvSpPr>
        <p:spPr>
          <a:xfrm>
            <a:off x="1991543" y="270040"/>
            <a:ext cx="9363811" cy="720561"/>
          </a:xfrm>
        </p:spPr>
        <p:txBody>
          <a:bodyPr>
            <a:noAutofit/>
          </a:bodyPr>
          <a:lstStyle/>
          <a:p>
            <a:r>
              <a:rPr lang="en-US" sz="3200" dirty="0"/>
              <a:t>A proxy of indirect Covid-19 impact on </a:t>
            </a:r>
            <a:r>
              <a:rPr lang="en-US" sz="3200" dirty="0" err="1"/>
              <a:t>agri</a:t>
            </a:r>
            <a:r>
              <a:rPr lang="en-US" sz="3200" dirty="0"/>
              <a:t>-household : Occupation composition of household members in the </a:t>
            </a:r>
            <a:r>
              <a:rPr lang="en-US" sz="3200" dirty="0" err="1"/>
              <a:t>agri</a:t>
            </a:r>
            <a:r>
              <a:rPr lang="en-US" sz="3200" dirty="0"/>
              <a:t>-household.</a:t>
            </a:r>
          </a:p>
        </p:txBody>
      </p:sp>
      <p:graphicFrame>
        <p:nvGraphicFramePr>
          <p:cNvPr id="4" name="Content Placeholder 3">
            <a:extLst>
              <a:ext uri="{FF2B5EF4-FFF2-40B4-BE49-F238E27FC236}">
                <a16:creationId xmlns:a16="http://schemas.microsoft.com/office/drawing/2014/main" id="{BB0FCF15-B06A-4876-9E36-87AEAD560626}"/>
              </a:ext>
            </a:extLst>
          </p:cNvPr>
          <p:cNvGraphicFramePr>
            <a:graphicFrameLocks noGrp="1"/>
          </p:cNvGraphicFramePr>
          <p:nvPr>
            <p:ph idx="1"/>
          </p:nvPr>
        </p:nvGraphicFramePr>
        <p:xfrm>
          <a:off x="1981201" y="1621212"/>
          <a:ext cx="8229599" cy="4832004"/>
        </p:xfrm>
        <a:graphic>
          <a:graphicData uri="http://schemas.openxmlformats.org/drawingml/2006/table">
            <a:tbl>
              <a:tblPr firstRow="1" bandRow="1">
                <a:tableStyleId>{5C22544A-7EE6-4342-B048-85BDC9FD1C3A}</a:tableStyleId>
              </a:tblPr>
              <a:tblGrid>
                <a:gridCol w="2570876">
                  <a:extLst>
                    <a:ext uri="{9D8B030D-6E8A-4147-A177-3AD203B41FA5}">
                      <a16:colId xmlns:a16="http://schemas.microsoft.com/office/drawing/2014/main" val="438374745"/>
                    </a:ext>
                  </a:extLst>
                </a:gridCol>
                <a:gridCol w="628747">
                  <a:extLst>
                    <a:ext uri="{9D8B030D-6E8A-4147-A177-3AD203B41FA5}">
                      <a16:colId xmlns:a16="http://schemas.microsoft.com/office/drawing/2014/main" val="467765219"/>
                    </a:ext>
                  </a:extLst>
                </a:gridCol>
                <a:gridCol w="628747">
                  <a:extLst>
                    <a:ext uri="{9D8B030D-6E8A-4147-A177-3AD203B41FA5}">
                      <a16:colId xmlns:a16="http://schemas.microsoft.com/office/drawing/2014/main" val="4017478125"/>
                    </a:ext>
                  </a:extLst>
                </a:gridCol>
                <a:gridCol w="628747">
                  <a:extLst>
                    <a:ext uri="{9D8B030D-6E8A-4147-A177-3AD203B41FA5}">
                      <a16:colId xmlns:a16="http://schemas.microsoft.com/office/drawing/2014/main" val="3739336135"/>
                    </a:ext>
                  </a:extLst>
                </a:gridCol>
                <a:gridCol w="628747">
                  <a:extLst>
                    <a:ext uri="{9D8B030D-6E8A-4147-A177-3AD203B41FA5}">
                      <a16:colId xmlns:a16="http://schemas.microsoft.com/office/drawing/2014/main" val="2733625659"/>
                    </a:ext>
                  </a:extLst>
                </a:gridCol>
                <a:gridCol w="628747">
                  <a:extLst>
                    <a:ext uri="{9D8B030D-6E8A-4147-A177-3AD203B41FA5}">
                      <a16:colId xmlns:a16="http://schemas.microsoft.com/office/drawing/2014/main" val="3852224983"/>
                    </a:ext>
                  </a:extLst>
                </a:gridCol>
                <a:gridCol w="628747">
                  <a:extLst>
                    <a:ext uri="{9D8B030D-6E8A-4147-A177-3AD203B41FA5}">
                      <a16:colId xmlns:a16="http://schemas.microsoft.com/office/drawing/2014/main" val="2219886877"/>
                    </a:ext>
                  </a:extLst>
                </a:gridCol>
                <a:gridCol w="628747">
                  <a:extLst>
                    <a:ext uri="{9D8B030D-6E8A-4147-A177-3AD203B41FA5}">
                      <a16:colId xmlns:a16="http://schemas.microsoft.com/office/drawing/2014/main" val="1171191926"/>
                    </a:ext>
                  </a:extLst>
                </a:gridCol>
                <a:gridCol w="628747">
                  <a:extLst>
                    <a:ext uri="{9D8B030D-6E8A-4147-A177-3AD203B41FA5}">
                      <a16:colId xmlns:a16="http://schemas.microsoft.com/office/drawing/2014/main" val="2500294981"/>
                    </a:ext>
                  </a:extLst>
                </a:gridCol>
                <a:gridCol w="628747">
                  <a:extLst>
                    <a:ext uri="{9D8B030D-6E8A-4147-A177-3AD203B41FA5}">
                      <a16:colId xmlns:a16="http://schemas.microsoft.com/office/drawing/2014/main" val="3196940562"/>
                    </a:ext>
                  </a:extLst>
                </a:gridCol>
              </a:tblGrid>
              <a:tr h="0">
                <a:tc>
                  <a:txBody>
                    <a:bodyPr/>
                    <a:lstStyle/>
                    <a:p>
                      <a:pPr algn="ctr" fontAlgn="b"/>
                      <a:r>
                        <a:rPr lang="en-US" sz="1600" u="none" strike="noStrike" kern="1200" dirty="0">
                          <a:solidFill>
                            <a:schemeClr val="bg1"/>
                          </a:solidFill>
                          <a:effectLst/>
                          <a:latin typeface="+mn-lt"/>
                          <a:ea typeface="+mn-ea"/>
                          <a:cs typeface="+mn-cs"/>
                        </a:rPr>
                        <a:t>Occupations</a:t>
                      </a:r>
                    </a:p>
                  </a:txBody>
                  <a:tcPr marL="8409" marR="8409" marT="8409" marB="0" anchor="ctr"/>
                </a:tc>
                <a:tc gridSpan="2">
                  <a:txBody>
                    <a:bodyPr/>
                    <a:lstStyle/>
                    <a:p>
                      <a:pPr algn="ctr" fontAlgn="b"/>
                      <a:r>
                        <a:rPr lang="en-US" sz="1600" u="none" strike="noStrike" kern="1200" dirty="0">
                          <a:solidFill>
                            <a:schemeClr val="bg1"/>
                          </a:solidFill>
                          <a:effectLst/>
                          <a:latin typeface="+mn-lt"/>
                          <a:ea typeface="+mn-ea"/>
                          <a:cs typeface="+mn-cs"/>
                        </a:rPr>
                        <a:t>Total</a:t>
                      </a:r>
                    </a:p>
                  </a:txBody>
                  <a:tcPr marL="8409" marR="8409" marT="8409" marB="0" anchor="ct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8409" marR="8409" marT="8409" marB="0" anchor="b"/>
                </a:tc>
                <a:tc gridSpan="7">
                  <a:txBody>
                    <a:bodyPr/>
                    <a:lstStyle/>
                    <a:p>
                      <a:pPr algn="ctr" fontAlgn="b"/>
                      <a:r>
                        <a:rPr lang="en-US" sz="1600" u="none" strike="noStrike" kern="1200" dirty="0">
                          <a:solidFill>
                            <a:schemeClr val="bg1"/>
                          </a:solidFill>
                          <a:effectLst/>
                          <a:latin typeface="+mn-lt"/>
                          <a:ea typeface="+mn-ea"/>
                          <a:cs typeface="+mn-cs"/>
                        </a:rPr>
                        <a:t>Employment status (% of each occupation)</a:t>
                      </a:r>
                    </a:p>
                  </a:txBody>
                  <a:tcPr marL="8409" marR="8409" marT="8409" marB="0" anchor="ct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409" marR="8409" marT="8409" marB="0" anchor="b"/>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409" marR="8409" marT="8409" marB="0" anchor="b"/>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409" marR="8409" marT="8409" marB="0" anchor="b"/>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409" marR="8409" marT="8409" marB="0" anchor="b"/>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409" marR="8409" marT="8409" marB="0" anchor="b"/>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8409" marR="8409" marT="8409" marB="0" anchor="b"/>
                </a:tc>
                <a:extLst>
                  <a:ext uri="{0D108BD9-81ED-4DB2-BD59-A6C34878D82A}">
                    <a16:rowId xmlns:a16="http://schemas.microsoft.com/office/drawing/2014/main" val="1529106798"/>
                  </a:ext>
                </a:extLst>
              </a:tr>
              <a:tr h="0">
                <a:tc>
                  <a:txBody>
                    <a:bodyPr/>
                    <a:lstStyle/>
                    <a:p>
                      <a:pPr algn="ctr" fontAlgn="b"/>
                      <a:r>
                        <a:rPr lang="en-US" sz="1600" u="none" strike="noStrike" kern="1200" dirty="0">
                          <a:solidFill>
                            <a:schemeClr val="dk1"/>
                          </a:solidFill>
                          <a:effectLst/>
                          <a:latin typeface="+mn-lt"/>
                          <a:ea typeface="+mn-ea"/>
                          <a:cs typeface="+mn-cs"/>
                        </a:rPr>
                        <a:t>(in Agricultural Household)</a:t>
                      </a:r>
                    </a:p>
                  </a:txBody>
                  <a:tcPr marL="8409" marR="8409" marT="8409" marB="0" anchor="ctr"/>
                </a:tc>
                <a:tc>
                  <a:txBody>
                    <a:bodyPr/>
                    <a:lstStyle/>
                    <a:p>
                      <a:pPr algn="ctr" fontAlgn="b"/>
                      <a:r>
                        <a:rPr lang="en-US" sz="1600" u="none" strike="noStrike" kern="1200">
                          <a:solidFill>
                            <a:schemeClr val="dk1"/>
                          </a:solidFill>
                          <a:effectLst/>
                          <a:latin typeface="+mn-lt"/>
                          <a:ea typeface="+mn-ea"/>
                          <a:cs typeface="+mn-cs"/>
                        </a:rPr>
                        <a:t>(Mil.)</a:t>
                      </a:r>
                    </a:p>
                  </a:txBody>
                  <a:tcPr marL="8409" marR="8409" marT="8409" marB="0" anchor="ctr"/>
                </a:tc>
                <a:tc>
                  <a:txBody>
                    <a:bodyPr/>
                    <a:lstStyle/>
                    <a:p>
                      <a:pPr algn="ctr" fontAlgn="b"/>
                      <a:r>
                        <a:rPr lang="en-US" sz="1600" u="none" strike="noStrike" kern="1200">
                          <a:solidFill>
                            <a:schemeClr val="dk1"/>
                          </a:solidFill>
                          <a:effectLst/>
                          <a:latin typeface="+mn-lt"/>
                          <a:ea typeface="+mn-ea"/>
                          <a:cs typeface="+mn-cs"/>
                        </a:rPr>
                        <a:t>%</a:t>
                      </a:r>
                    </a:p>
                  </a:txBody>
                  <a:tcPr marL="8409" marR="8409" marT="8409" marB="0" anchor="ctr"/>
                </a:tc>
                <a:tc>
                  <a:txBody>
                    <a:bodyPr/>
                    <a:lstStyle/>
                    <a:p>
                      <a:pPr algn="ctr" fontAlgn="b"/>
                      <a:r>
                        <a:rPr lang="en-US" sz="1600" u="none" strike="noStrike" kern="1200">
                          <a:solidFill>
                            <a:schemeClr val="dk1"/>
                          </a:solidFill>
                          <a:effectLst/>
                          <a:latin typeface="+mn-lt"/>
                          <a:ea typeface="+mn-ea"/>
                          <a:cs typeface="+mn-cs"/>
                        </a:rPr>
                        <a:t>Employer</a:t>
                      </a:r>
                    </a:p>
                  </a:txBody>
                  <a:tcPr marL="8409" marR="8409" marT="8409" marB="0" anchor="ctr"/>
                </a:tc>
                <a:tc>
                  <a:txBody>
                    <a:bodyPr/>
                    <a:lstStyle/>
                    <a:p>
                      <a:pPr algn="ctr" fontAlgn="b"/>
                      <a:r>
                        <a:rPr lang="en-US" sz="1600" u="none" strike="noStrike" kern="1200">
                          <a:solidFill>
                            <a:schemeClr val="dk1"/>
                          </a:solidFill>
                          <a:effectLst/>
                          <a:latin typeface="+mn-lt"/>
                          <a:ea typeface="+mn-ea"/>
                          <a:cs typeface="+mn-cs"/>
                        </a:rPr>
                        <a:t>Own Account, Unpaid Family Workers</a:t>
                      </a:r>
                    </a:p>
                  </a:txBody>
                  <a:tcPr marL="8409" marR="8409" marT="8409" marB="0" anchor="ctr"/>
                </a:tc>
                <a:tc>
                  <a:txBody>
                    <a:bodyPr/>
                    <a:lstStyle/>
                    <a:p>
                      <a:pPr algn="ctr" fontAlgn="b"/>
                      <a:r>
                        <a:rPr lang="en-US" sz="1600" u="none" strike="noStrike" kern="1200" dirty="0">
                          <a:solidFill>
                            <a:schemeClr val="dk1"/>
                          </a:solidFill>
                          <a:effectLst/>
                          <a:latin typeface="+mn-lt"/>
                          <a:ea typeface="+mn-ea"/>
                          <a:cs typeface="+mn-cs"/>
                        </a:rPr>
                        <a:t>Gov't , State Enterprise Employee</a:t>
                      </a:r>
                    </a:p>
                  </a:txBody>
                  <a:tcPr marL="8409" marR="8409" marT="8409" marB="0" anchor="ctr"/>
                </a:tc>
                <a:tc>
                  <a:txBody>
                    <a:bodyPr/>
                    <a:lstStyle/>
                    <a:p>
                      <a:pPr algn="ctr" fontAlgn="b"/>
                      <a:r>
                        <a:rPr lang="en-US" sz="1600" u="none" strike="noStrike" kern="1200">
                          <a:solidFill>
                            <a:schemeClr val="dk1"/>
                          </a:solidFill>
                          <a:effectLst/>
                          <a:latin typeface="+mn-lt"/>
                          <a:ea typeface="+mn-ea"/>
                          <a:cs typeface="+mn-cs"/>
                        </a:rPr>
                        <a:t>Private Employee</a:t>
                      </a:r>
                    </a:p>
                  </a:txBody>
                  <a:tcPr marL="8409" marR="8409" marT="8409" marB="0" anchor="ctr"/>
                </a:tc>
                <a:tc>
                  <a:txBody>
                    <a:bodyPr/>
                    <a:lstStyle/>
                    <a:p>
                      <a:pPr algn="ctr" fontAlgn="b"/>
                      <a:r>
                        <a:rPr lang="en-US" sz="1600" u="none" strike="noStrike" kern="1200">
                          <a:solidFill>
                            <a:schemeClr val="dk1"/>
                          </a:solidFill>
                          <a:effectLst/>
                          <a:latin typeface="+mn-lt"/>
                          <a:ea typeface="+mn-ea"/>
                          <a:cs typeface="+mn-cs"/>
                        </a:rPr>
                        <a:t>Casual workers</a:t>
                      </a:r>
                    </a:p>
                  </a:txBody>
                  <a:tcPr marL="8409" marR="8409" marT="8409" marB="0" anchor="ctr"/>
                </a:tc>
                <a:tc>
                  <a:txBody>
                    <a:bodyPr/>
                    <a:lstStyle/>
                    <a:p>
                      <a:pPr algn="ctr" fontAlgn="b"/>
                      <a:r>
                        <a:rPr lang="en-US" sz="1600" u="none" strike="noStrike" kern="1200" dirty="0">
                          <a:solidFill>
                            <a:schemeClr val="dk1"/>
                          </a:solidFill>
                          <a:effectLst/>
                          <a:latin typeface="+mn-lt"/>
                          <a:ea typeface="+mn-ea"/>
                          <a:cs typeface="+mn-cs"/>
                        </a:rPr>
                        <a:t>Group</a:t>
                      </a:r>
                    </a:p>
                  </a:txBody>
                  <a:tcPr marL="8409" marR="8409" marT="8409" marB="0" anchor="ctr"/>
                </a:tc>
                <a:tc>
                  <a:txBody>
                    <a:bodyPr/>
                    <a:lstStyle/>
                    <a:p>
                      <a:pPr algn="ctr" fontAlgn="b"/>
                      <a:r>
                        <a:rPr lang="en-US" sz="1600" u="none" strike="noStrike" kern="1200" dirty="0">
                          <a:solidFill>
                            <a:schemeClr val="dk1"/>
                          </a:solidFill>
                          <a:effectLst/>
                          <a:latin typeface="+mn-lt"/>
                          <a:ea typeface="+mn-ea"/>
                          <a:cs typeface="+mn-cs"/>
                        </a:rPr>
                        <a:t>Sub total</a:t>
                      </a:r>
                    </a:p>
                  </a:txBody>
                  <a:tcPr marL="8409" marR="8409" marT="8409" marB="0" anchor="ctr"/>
                </a:tc>
                <a:extLst>
                  <a:ext uri="{0D108BD9-81ED-4DB2-BD59-A6C34878D82A}">
                    <a16:rowId xmlns:a16="http://schemas.microsoft.com/office/drawing/2014/main" val="672440043"/>
                  </a:ext>
                </a:extLst>
              </a:tr>
              <a:tr h="0">
                <a:tc>
                  <a:txBody>
                    <a:bodyPr/>
                    <a:lstStyle/>
                    <a:p>
                      <a:pPr algn="l" fontAlgn="b"/>
                      <a:r>
                        <a:rPr lang="en-US" sz="1600" u="none" strike="noStrike">
                          <a:effectLst/>
                        </a:rPr>
                        <a:t>Executive</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dirty="0">
                          <a:effectLst/>
                        </a:rPr>
                        <a:t>0.27</a:t>
                      </a:r>
                      <a:endParaRPr lang="en-US" sz="1600" b="0" i="0" u="none" strike="noStrike" dirty="0">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dirty="0">
                          <a:effectLst/>
                        </a:rPr>
                        <a:t>0.9%</a:t>
                      </a:r>
                      <a:endParaRPr lang="en-US" sz="1600" b="0" i="0" u="none" strike="noStrike" dirty="0">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kern="1200" dirty="0">
                          <a:solidFill>
                            <a:schemeClr val="dk1"/>
                          </a:solidFill>
                          <a:effectLst/>
                          <a:latin typeface="+mn-lt"/>
                          <a:ea typeface="+mn-ea"/>
                          <a:cs typeface="+mn-cs"/>
                        </a:rPr>
                        <a:t>19.2%</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7.5%</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60.9%</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12.1%</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0.0%</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0.2%</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100.0%</a:t>
                      </a:r>
                    </a:p>
                  </a:txBody>
                  <a:tcPr marL="9525" marR="9525" marT="9525" marB="0" anchor="ctr"/>
                </a:tc>
                <a:extLst>
                  <a:ext uri="{0D108BD9-81ED-4DB2-BD59-A6C34878D82A}">
                    <a16:rowId xmlns:a16="http://schemas.microsoft.com/office/drawing/2014/main" val="710245759"/>
                  </a:ext>
                </a:extLst>
              </a:tr>
              <a:tr h="0">
                <a:tc>
                  <a:txBody>
                    <a:bodyPr/>
                    <a:lstStyle/>
                    <a:p>
                      <a:pPr algn="l" fontAlgn="b"/>
                      <a:r>
                        <a:rPr lang="en-US" sz="1600" u="none" strike="noStrike">
                          <a:effectLst/>
                        </a:rPr>
                        <a:t>Professional</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0.66</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2.3%</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kern="1200" dirty="0">
                          <a:solidFill>
                            <a:schemeClr val="dk1"/>
                          </a:solidFill>
                          <a:effectLst/>
                          <a:latin typeface="+mn-lt"/>
                          <a:ea typeface="+mn-ea"/>
                          <a:cs typeface="+mn-cs"/>
                        </a:rPr>
                        <a:t>0.4%</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4.9%</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65.4%</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29.2%</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0.0%</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0.1%</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100.0%</a:t>
                      </a:r>
                    </a:p>
                  </a:txBody>
                  <a:tcPr marL="9525" marR="9525" marT="9525" marB="0" anchor="ctr"/>
                </a:tc>
                <a:extLst>
                  <a:ext uri="{0D108BD9-81ED-4DB2-BD59-A6C34878D82A}">
                    <a16:rowId xmlns:a16="http://schemas.microsoft.com/office/drawing/2014/main" val="3664493285"/>
                  </a:ext>
                </a:extLst>
              </a:tr>
              <a:tr h="0">
                <a:tc>
                  <a:txBody>
                    <a:bodyPr/>
                    <a:lstStyle/>
                    <a:p>
                      <a:pPr algn="l" fontAlgn="b"/>
                      <a:r>
                        <a:rPr lang="en-US" sz="1600" u="none" strike="noStrike">
                          <a:effectLst/>
                        </a:rPr>
                        <a:t>Clerk</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0.33</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kern="1200">
                          <a:solidFill>
                            <a:schemeClr val="dk1"/>
                          </a:solidFill>
                          <a:effectLst/>
                          <a:latin typeface="+mn-lt"/>
                          <a:ea typeface="+mn-ea"/>
                          <a:cs typeface="+mn-cs"/>
                        </a:rPr>
                        <a:t>0.1%</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3.1%</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51.6%</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45.1%</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0.1%</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0.0%</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100.0%</a:t>
                      </a:r>
                    </a:p>
                  </a:txBody>
                  <a:tcPr marL="9525" marR="9525" marT="9525" marB="0" anchor="ctr"/>
                </a:tc>
                <a:extLst>
                  <a:ext uri="{0D108BD9-81ED-4DB2-BD59-A6C34878D82A}">
                    <a16:rowId xmlns:a16="http://schemas.microsoft.com/office/drawing/2014/main" val="328696597"/>
                  </a:ext>
                </a:extLst>
              </a:tr>
              <a:tr h="0">
                <a:tc>
                  <a:txBody>
                    <a:bodyPr/>
                    <a:lstStyle/>
                    <a:p>
                      <a:pPr algn="l" fontAlgn="b"/>
                      <a:r>
                        <a:rPr lang="en-US" sz="1600" u="none" strike="noStrike">
                          <a:effectLst/>
                        </a:rPr>
                        <a:t>Service staff, Cleaning worker and other</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2.10</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800" b="1" u="none" strike="noStrike" dirty="0">
                          <a:effectLst/>
                        </a:rPr>
                        <a:t>7.1%</a:t>
                      </a:r>
                      <a:endParaRPr lang="en-US" sz="1800" b="1" i="0" u="none" strike="noStrike" dirty="0">
                        <a:solidFill>
                          <a:srgbClr val="000000"/>
                        </a:solidFill>
                        <a:effectLst/>
                        <a:latin typeface="Calibri" panose="020F0502020204030204" pitchFamily="34" charset="0"/>
                      </a:endParaRPr>
                    </a:p>
                  </a:txBody>
                  <a:tcPr marL="8409" marR="8409" marT="8409" marB="0" anchor="ctr">
                    <a:solidFill>
                      <a:schemeClr val="accent2">
                        <a:lumMod val="40000"/>
                        <a:lumOff val="60000"/>
                      </a:schemeClr>
                    </a:solidFill>
                  </a:tcPr>
                </a:tc>
                <a:tc>
                  <a:txBody>
                    <a:bodyPr/>
                    <a:lstStyle/>
                    <a:p>
                      <a:pPr algn="r" fontAlgn="b"/>
                      <a:r>
                        <a:rPr lang="en-US" sz="1600" u="none" strike="noStrike" kern="1200">
                          <a:solidFill>
                            <a:schemeClr val="dk1"/>
                          </a:solidFill>
                          <a:effectLst/>
                          <a:latin typeface="+mn-lt"/>
                          <a:ea typeface="+mn-ea"/>
                          <a:cs typeface="+mn-cs"/>
                        </a:rPr>
                        <a:t>1.1%</a:t>
                      </a:r>
                    </a:p>
                  </a:txBody>
                  <a:tcPr marL="9525" marR="9525" marT="9525" marB="0" anchor="ctr"/>
                </a:tc>
                <a:tc>
                  <a:txBody>
                    <a:bodyPr/>
                    <a:lstStyle/>
                    <a:p>
                      <a:pPr algn="r" fontAlgn="b"/>
                      <a:r>
                        <a:rPr lang="en-US" sz="1600" b="1" u="none" strike="noStrike" kern="1200" dirty="0">
                          <a:solidFill>
                            <a:schemeClr val="dk1"/>
                          </a:solidFill>
                          <a:effectLst/>
                          <a:latin typeface="+mn-lt"/>
                          <a:ea typeface="+mn-ea"/>
                          <a:cs typeface="+mn-cs"/>
                        </a:rPr>
                        <a:t>59.4%</a:t>
                      </a:r>
                    </a:p>
                  </a:txBody>
                  <a:tcPr marL="9525" marR="9525" marT="9525" marB="0" anchor="ctr">
                    <a:solidFill>
                      <a:schemeClr val="accent6">
                        <a:lumMod val="40000"/>
                        <a:lumOff val="60000"/>
                      </a:schemeClr>
                    </a:solidFill>
                  </a:tcPr>
                </a:tc>
                <a:tc>
                  <a:txBody>
                    <a:bodyPr/>
                    <a:lstStyle/>
                    <a:p>
                      <a:pPr algn="r" fontAlgn="b"/>
                      <a:r>
                        <a:rPr lang="en-US" sz="1600" u="none" strike="noStrike" kern="1200" dirty="0">
                          <a:solidFill>
                            <a:schemeClr val="dk1"/>
                          </a:solidFill>
                          <a:effectLst/>
                          <a:latin typeface="+mn-lt"/>
                          <a:ea typeface="+mn-ea"/>
                          <a:cs typeface="+mn-cs"/>
                        </a:rPr>
                        <a:t>9.3%</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27.4%</a:t>
                      </a:r>
                    </a:p>
                  </a:txBody>
                  <a:tcPr marL="9525" marR="9525" marT="9525" marB="0" anchor="ctr"/>
                </a:tc>
                <a:tc>
                  <a:txBody>
                    <a:bodyPr/>
                    <a:lstStyle/>
                    <a:p>
                      <a:pPr algn="r" fontAlgn="b"/>
                      <a:r>
                        <a:rPr lang="en-US" sz="1800" b="1" u="none" strike="noStrike" kern="1200" dirty="0">
                          <a:solidFill>
                            <a:schemeClr val="dk1"/>
                          </a:solidFill>
                          <a:effectLst/>
                          <a:latin typeface="+mn-lt"/>
                          <a:ea typeface="+mn-ea"/>
                          <a:cs typeface="+mn-cs"/>
                        </a:rPr>
                        <a:t>2.7%</a:t>
                      </a:r>
                    </a:p>
                  </a:txBody>
                  <a:tcPr marL="9525" marR="9525" marT="9525" marB="0" anchor="ctr">
                    <a:solidFill>
                      <a:schemeClr val="accent6">
                        <a:lumMod val="40000"/>
                        <a:lumOff val="60000"/>
                      </a:schemeClr>
                    </a:solidFill>
                  </a:tcPr>
                </a:tc>
                <a:tc>
                  <a:txBody>
                    <a:bodyPr/>
                    <a:lstStyle/>
                    <a:p>
                      <a:pPr algn="r" fontAlgn="b"/>
                      <a:r>
                        <a:rPr lang="en-US" sz="1600" u="none" strike="noStrike" kern="1200">
                          <a:solidFill>
                            <a:schemeClr val="dk1"/>
                          </a:solidFill>
                          <a:effectLst/>
                          <a:latin typeface="+mn-lt"/>
                          <a:ea typeface="+mn-ea"/>
                          <a:cs typeface="+mn-cs"/>
                        </a:rPr>
                        <a:t>0.0%</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100.0%</a:t>
                      </a:r>
                    </a:p>
                  </a:txBody>
                  <a:tcPr marL="9525" marR="9525" marT="9525" marB="0" anchor="ctr"/>
                </a:tc>
                <a:extLst>
                  <a:ext uri="{0D108BD9-81ED-4DB2-BD59-A6C34878D82A}">
                    <a16:rowId xmlns:a16="http://schemas.microsoft.com/office/drawing/2014/main" val="1235617908"/>
                  </a:ext>
                </a:extLst>
              </a:tr>
              <a:tr h="0">
                <a:tc>
                  <a:txBody>
                    <a:bodyPr/>
                    <a:lstStyle/>
                    <a:p>
                      <a:pPr algn="l" fontAlgn="b"/>
                      <a:r>
                        <a:rPr lang="en-US" sz="1600" u="none" strike="noStrike">
                          <a:effectLst/>
                        </a:rPr>
                        <a:t>Farmers and ag labor</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10.84</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dirty="0">
                          <a:effectLst/>
                        </a:rPr>
                        <a:t>36.9%</a:t>
                      </a:r>
                      <a:endParaRPr lang="en-US" sz="1600" b="0" i="0" u="none" strike="noStrike" dirty="0">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kern="1200">
                          <a:solidFill>
                            <a:schemeClr val="dk1"/>
                          </a:solidFill>
                          <a:effectLst/>
                          <a:latin typeface="+mn-lt"/>
                          <a:ea typeface="+mn-ea"/>
                          <a:cs typeface="+mn-cs"/>
                        </a:rPr>
                        <a:t>1.4%</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87.5%</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0.5%</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7.6%</a:t>
                      </a:r>
                    </a:p>
                  </a:txBody>
                  <a:tcPr marL="9525" marR="9525" marT="9525" marB="0" anchor="ctr"/>
                </a:tc>
                <a:tc>
                  <a:txBody>
                    <a:bodyPr/>
                    <a:lstStyle/>
                    <a:p>
                      <a:pPr algn="r" fontAlgn="b"/>
                      <a:r>
                        <a:rPr lang="en-US" sz="1800" b="1" u="none" strike="noStrike" kern="1200" dirty="0">
                          <a:solidFill>
                            <a:schemeClr val="dk1"/>
                          </a:solidFill>
                          <a:effectLst/>
                          <a:latin typeface="+mn-lt"/>
                          <a:ea typeface="+mn-ea"/>
                          <a:cs typeface="+mn-cs"/>
                        </a:rPr>
                        <a:t>3.0%</a:t>
                      </a:r>
                    </a:p>
                  </a:txBody>
                  <a:tcPr marL="9525" marR="9525" marT="9525" marB="0" anchor="ctr">
                    <a:solidFill>
                      <a:schemeClr val="accent6">
                        <a:lumMod val="40000"/>
                        <a:lumOff val="60000"/>
                      </a:schemeClr>
                    </a:solidFill>
                  </a:tcPr>
                </a:tc>
                <a:tc>
                  <a:txBody>
                    <a:bodyPr/>
                    <a:lstStyle/>
                    <a:p>
                      <a:pPr algn="r" fontAlgn="b"/>
                      <a:r>
                        <a:rPr lang="en-US" sz="1600" u="none" strike="noStrike" kern="1200" dirty="0">
                          <a:solidFill>
                            <a:schemeClr val="dk1"/>
                          </a:solidFill>
                          <a:effectLst/>
                          <a:latin typeface="+mn-lt"/>
                          <a:ea typeface="+mn-ea"/>
                          <a:cs typeface="+mn-cs"/>
                        </a:rPr>
                        <a:t>0.0%</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100.0%</a:t>
                      </a:r>
                    </a:p>
                  </a:txBody>
                  <a:tcPr marL="9525" marR="9525" marT="9525" marB="0" anchor="ctr"/>
                </a:tc>
                <a:extLst>
                  <a:ext uri="{0D108BD9-81ED-4DB2-BD59-A6C34878D82A}">
                    <a16:rowId xmlns:a16="http://schemas.microsoft.com/office/drawing/2014/main" val="1253354048"/>
                  </a:ext>
                </a:extLst>
              </a:tr>
              <a:tr h="0">
                <a:tc>
                  <a:txBody>
                    <a:bodyPr/>
                    <a:lstStyle/>
                    <a:p>
                      <a:pPr algn="l" fontAlgn="b"/>
                      <a:r>
                        <a:rPr lang="en-US" sz="1600" u="none" strike="noStrike">
                          <a:effectLst/>
                        </a:rPr>
                        <a:t>Technician and Machine operator</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1.14</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800" b="1" u="none" strike="noStrike" dirty="0">
                          <a:effectLst/>
                        </a:rPr>
                        <a:t>3.9%</a:t>
                      </a:r>
                      <a:endParaRPr lang="en-US" sz="1800" b="1" i="0" u="none" strike="noStrike" dirty="0">
                        <a:solidFill>
                          <a:srgbClr val="000000"/>
                        </a:solidFill>
                        <a:effectLst/>
                        <a:latin typeface="Calibri" panose="020F0502020204030204" pitchFamily="34" charset="0"/>
                      </a:endParaRPr>
                    </a:p>
                  </a:txBody>
                  <a:tcPr marL="8409" marR="8409" marT="8409" marB="0" anchor="ctr">
                    <a:solidFill>
                      <a:schemeClr val="accent2">
                        <a:lumMod val="40000"/>
                        <a:lumOff val="60000"/>
                      </a:schemeClr>
                    </a:solidFill>
                  </a:tcPr>
                </a:tc>
                <a:tc>
                  <a:txBody>
                    <a:bodyPr/>
                    <a:lstStyle/>
                    <a:p>
                      <a:pPr algn="r" fontAlgn="b"/>
                      <a:r>
                        <a:rPr lang="en-US" sz="1600" u="none" strike="noStrike" kern="1200">
                          <a:solidFill>
                            <a:schemeClr val="dk1"/>
                          </a:solidFill>
                          <a:effectLst/>
                          <a:latin typeface="+mn-lt"/>
                          <a:ea typeface="+mn-ea"/>
                          <a:cs typeface="+mn-cs"/>
                        </a:rPr>
                        <a:t>2.9%</a:t>
                      </a:r>
                    </a:p>
                  </a:txBody>
                  <a:tcPr marL="9525" marR="9525" marT="9525" marB="0" anchor="ctr"/>
                </a:tc>
                <a:tc>
                  <a:txBody>
                    <a:bodyPr/>
                    <a:lstStyle/>
                    <a:p>
                      <a:pPr algn="r" fontAlgn="b"/>
                      <a:r>
                        <a:rPr lang="en-US" sz="1800" b="1" u="none" strike="noStrike" kern="1200" dirty="0">
                          <a:solidFill>
                            <a:schemeClr val="dk1"/>
                          </a:solidFill>
                          <a:effectLst/>
                          <a:latin typeface="+mn-lt"/>
                          <a:ea typeface="+mn-ea"/>
                          <a:cs typeface="+mn-cs"/>
                        </a:rPr>
                        <a:t>27.1%</a:t>
                      </a:r>
                    </a:p>
                  </a:txBody>
                  <a:tcPr marL="9525" marR="9525" marT="9525" marB="0" anchor="ctr">
                    <a:solidFill>
                      <a:schemeClr val="accent6">
                        <a:lumMod val="40000"/>
                        <a:lumOff val="60000"/>
                      </a:schemeClr>
                    </a:solidFill>
                  </a:tcPr>
                </a:tc>
                <a:tc>
                  <a:txBody>
                    <a:bodyPr/>
                    <a:lstStyle/>
                    <a:p>
                      <a:pPr algn="r" fontAlgn="b"/>
                      <a:r>
                        <a:rPr lang="en-US" sz="1600" u="none" strike="noStrike" kern="1200" dirty="0">
                          <a:solidFill>
                            <a:schemeClr val="dk1"/>
                          </a:solidFill>
                          <a:effectLst/>
                          <a:latin typeface="+mn-lt"/>
                          <a:ea typeface="+mn-ea"/>
                          <a:cs typeface="+mn-cs"/>
                        </a:rPr>
                        <a:t>2.7%</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63.2%</a:t>
                      </a:r>
                    </a:p>
                  </a:txBody>
                  <a:tcPr marL="9525" marR="9525" marT="9525" marB="0" anchor="ctr"/>
                </a:tc>
                <a:tc>
                  <a:txBody>
                    <a:bodyPr/>
                    <a:lstStyle/>
                    <a:p>
                      <a:pPr algn="r" fontAlgn="b"/>
                      <a:r>
                        <a:rPr lang="en-US" sz="1800" b="1" u="none" strike="noStrike" kern="1200" dirty="0">
                          <a:solidFill>
                            <a:schemeClr val="dk1"/>
                          </a:solidFill>
                          <a:effectLst/>
                          <a:latin typeface="+mn-lt"/>
                          <a:ea typeface="+mn-ea"/>
                          <a:cs typeface="+mn-cs"/>
                        </a:rPr>
                        <a:t>3.0%</a:t>
                      </a:r>
                    </a:p>
                  </a:txBody>
                  <a:tcPr marL="9525" marR="9525" marT="9525" marB="0" anchor="ctr">
                    <a:solidFill>
                      <a:schemeClr val="accent6">
                        <a:lumMod val="40000"/>
                        <a:lumOff val="60000"/>
                      </a:schemeClr>
                    </a:solidFill>
                  </a:tcPr>
                </a:tc>
                <a:tc>
                  <a:txBody>
                    <a:bodyPr/>
                    <a:lstStyle/>
                    <a:p>
                      <a:pPr algn="r" fontAlgn="b"/>
                      <a:r>
                        <a:rPr lang="en-US" sz="1600" u="none" strike="noStrike" kern="1200" dirty="0">
                          <a:solidFill>
                            <a:schemeClr val="dk1"/>
                          </a:solidFill>
                          <a:effectLst/>
                          <a:latin typeface="+mn-lt"/>
                          <a:ea typeface="+mn-ea"/>
                          <a:cs typeface="+mn-cs"/>
                        </a:rPr>
                        <a:t>1.0%</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100.0%</a:t>
                      </a:r>
                    </a:p>
                  </a:txBody>
                  <a:tcPr marL="9525" marR="9525" marT="9525" marB="0" anchor="ctr"/>
                </a:tc>
                <a:extLst>
                  <a:ext uri="{0D108BD9-81ED-4DB2-BD59-A6C34878D82A}">
                    <a16:rowId xmlns:a16="http://schemas.microsoft.com/office/drawing/2014/main" val="138437613"/>
                  </a:ext>
                </a:extLst>
              </a:tr>
              <a:tr h="0">
                <a:tc>
                  <a:txBody>
                    <a:bodyPr/>
                    <a:lstStyle/>
                    <a:p>
                      <a:pPr algn="l" fontAlgn="b"/>
                      <a:r>
                        <a:rPr lang="en-US" sz="1600" u="none" strike="noStrike">
                          <a:effectLst/>
                        </a:rPr>
                        <a:t>Food processor, Restaurant worker and Hawker</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0.42</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kern="1200">
                          <a:solidFill>
                            <a:schemeClr val="dk1"/>
                          </a:solidFill>
                          <a:effectLst/>
                          <a:latin typeface="+mn-lt"/>
                          <a:ea typeface="+mn-ea"/>
                          <a:cs typeface="+mn-cs"/>
                        </a:rPr>
                        <a:t>0.9%</a:t>
                      </a:r>
                    </a:p>
                  </a:txBody>
                  <a:tcPr marL="9525" marR="9525" marT="9525" marB="0" anchor="ctr"/>
                </a:tc>
                <a:tc>
                  <a:txBody>
                    <a:bodyPr/>
                    <a:lstStyle/>
                    <a:p>
                      <a:pPr algn="r" fontAlgn="b"/>
                      <a:r>
                        <a:rPr lang="en-US" sz="1800" b="1" u="none" strike="noStrike" kern="1200" dirty="0">
                          <a:solidFill>
                            <a:schemeClr val="dk1"/>
                          </a:solidFill>
                          <a:effectLst/>
                          <a:latin typeface="+mn-lt"/>
                          <a:ea typeface="+mn-ea"/>
                          <a:cs typeface="+mn-cs"/>
                        </a:rPr>
                        <a:t>73.2%</a:t>
                      </a:r>
                    </a:p>
                  </a:txBody>
                  <a:tcPr marL="9525" marR="9525" marT="9525" marB="0" anchor="ctr">
                    <a:solidFill>
                      <a:schemeClr val="accent6">
                        <a:lumMod val="40000"/>
                        <a:lumOff val="60000"/>
                      </a:schemeClr>
                    </a:solidFill>
                  </a:tcPr>
                </a:tc>
                <a:tc>
                  <a:txBody>
                    <a:bodyPr/>
                    <a:lstStyle/>
                    <a:p>
                      <a:pPr algn="r" fontAlgn="b"/>
                      <a:r>
                        <a:rPr lang="en-US" sz="1600" u="none" strike="noStrike" kern="1200" dirty="0">
                          <a:solidFill>
                            <a:schemeClr val="dk1"/>
                          </a:solidFill>
                          <a:effectLst/>
                          <a:latin typeface="+mn-lt"/>
                          <a:ea typeface="+mn-ea"/>
                          <a:cs typeface="+mn-cs"/>
                        </a:rPr>
                        <a:t>0.8%</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24.6%</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0.4%</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0.1%</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100.0%</a:t>
                      </a:r>
                    </a:p>
                  </a:txBody>
                  <a:tcPr marL="9525" marR="9525" marT="9525" marB="0" anchor="ctr"/>
                </a:tc>
                <a:extLst>
                  <a:ext uri="{0D108BD9-81ED-4DB2-BD59-A6C34878D82A}">
                    <a16:rowId xmlns:a16="http://schemas.microsoft.com/office/drawing/2014/main" val="3752502516"/>
                  </a:ext>
                </a:extLst>
              </a:tr>
              <a:tr h="0">
                <a:tc>
                  <a:txBody>
                    <a:bodyPr/>
                    <a:lstStyle/>
                    <a:p>
                      <a:pPr algn="l" fontAlgn="b"/>
                      <a:r>
                        <a:rPr lang="en-US" sz="1600" u="none" strike="noStrike">
                          <a:effectLst/>
                        </a:rPr>
                        <a:t>Construction and transport workers</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0.80</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800" b="1" u="none" strike="noStrike" dirty="0">
                          <a:effectLst/>
                        </a:rPr>
                        <a:t>2.7%</a:t>
                      </a:r>
                      <a:endParaRPr lang="en-US" sz="1800" b="1" i="0" u="none" strike="noStrike" dirty="0">
                        <a:solidFill>
                          <a:srgbClr val="000000"/>
                        </a:solidFill>
                        <a:effectLst/>
                        <a:latin typeface="Calibri" panose="020F0502020204030204" pitchFamily="34" charset="0"/>
                      </a:endParaRPr>
                    </a:p>
                  </a:txBody>
                  <a:tcPr marL="8409" marR="8409" marT="8409" marB="0" anchor="ctr">
                    <a:solidFill>
                      <a:schemeClr val="accent2">
                        <a:lumMod val="40000"/>
                        <a:lumOff val="60000"/>
                      </a:schemeClr>
                    </a:solidFill>
                  </a:tcPr>
                </a:tc>
                <a:tc>
                  <a:txBody>
                    <a:bodyPr/>
                    <a:lstStyle/>
                    <a:p>
                      <a:pPr algn="r" fontAlgn="b"/>
                      <a:r>
                        <a:rPr lang="en-US" sz="1600" u="none" strike="noStrike" kern="1200">
                          <a:solidFill>
                            <a:schemeClr val="dk1"/>
                          </a:solidFill>
                          <a:effectLst/>
                          <a:latin typeface="+mn-lt"/>
                          <a:ea typeface="+mn-ea"/>
                          <a:cs typeface="+mn-cs"/>
                        </a:rPr>
                        <a:t>0.5%</a:t>
                      </a:r>
                    </a:p>
                  </a:txBody>
                  <a:tcPr marL="9525" marR="9525" marT="9525" marB="0" anchor="ctr"/>
                </a:tc>
                <a:tc>
                  <a:txBody>
                    <a:bodyPr/>
                    <a:lstStyle/>
                    <a:p>
                      <a:pPr algn="r" fontAlgn="b"/>
                      <a:r>
                        <a:rPr lang="en-US" sz="1800" b="1" u="none" strike="noStrike" kern="1200" dirty="0">
                          <a:solidFill>
                            <a:schemeClr val="dk1"/>
                          </a:solidFill>
                          <a:effectLst/>
                          <a:latin typeface="+mn-lt"/>
                          <a:ea typeface="+mn-ea"/>
                          <a:cs typeface="+mn-cs"/>
                        </a:rPr>
                        <a:t>16.0%</a:t>
                      </a:r>
                    </a:p>
                  </a:txBody>
                  <a:tcPr marL="9525" marR="9525" marT="9525" marB="0" anchor="ctr">
                    <a:solidFill>
                      <a:schemeClr val="accent6">
                        <a:lumMod val="40000"/>
                        <a:lumOff val="60000"/>
                      </a:schemeClr>
                    </a:solidFill>
                  </a:tcPr>
                </a:tc>
                <a:tc>
                  <a:txBody>
                    <a:bodyPr/>
                    <a:lstStyle/>
                    <a:p>
                      <a:pPr algn="r" fontAlgn="b"/>
                      <a:r>
                        <a:rPr lang="en-US" sz="1600" u="none" strike="noStrike" kern="1200" dirty="0">
                          <a:solidFill>
                            <a:schemeClr val="dk1"/>
                          </a:solidFill>
                          <a:effectLst/>
                          <a:latin typeface="+mn-lt"/>
                          <a:ea typeface="+mn-ea"/>
                          <a:cs typeface="+mn-cs"/>
                        </a:rPr>
                        <a:t>5.4%</a:t>
                      </a:r>
                    </a:p>
                  </a:txBody>
                  <a:tcPr marL="9525" marR="9525" marT="9525" marB="0" anchor="ctr"/>
                </a:tc>
                <a:tc>
                  <a:txBody>
                    <a:bodyPr/>
                    <a:lstStyle/>
                    <a:p>
                      <a:pPr algn="r" fontAlgn="b"/>
                      <a:r>
                        <a:rPr lang="en-US" sz="1600" u="none" strike="noStrike" kern="1200">
                          <a:solidFill>
                            <a:schemeClr val="dk1"/>
                          </a:solidFill>
                          <a:effectLst/>
                          <a:latin typeface="+mn-lt"/>
                          <a:ea typeface="+mn-ea"/>
                          <a:cs typeface="+mn-cs"/>
                        </a:rPr>
                        <a:t>71.8%</a:t>
                      </a:r>
                    </a:p>
                  </a:txBody>
                  <a:tcPr marL="9525" marR="9525" marT="9525" marB="0" anchor="ctr"/>
                </a:tc>
                <a:tc>
                  <a:txBody>
                    <a:bodyPr/>
                    <a:lstStyle/>
                    <a:p>
                      <a:pPr algn="r" fontAlgn="b"/>
                      <a:r>
                        <a:rPr lang="en-US" sz="1800" b="1" u="none" strike="noStrike" kern="1200" dirty="0">
                          <a:solidFill>
                            <a:schemeClr val="dk1"/>
                          </a:solidFill>
                          <a:effectLst/>
                          <a:latin typeface="+mn-lt"/>
                          <a:ea typeface="+mn-ea"/>
                          <a:cs typeface="+mn-cs"/>
                        </a:rPr>
                        <a:t>5.8%</a:t>
                      </a:r>
                    </a:p>
                  </a:txBody>
                  <a:tcPr marL="9525" marR="9525" marT="9525" marB="0" anchor="ctr">
                    <a:solidFill>
                      <a:schemeClr val="accent6">
                        <a:lumMod val="40000"/>
                        <a:lumOff val="60000"/>
                      </a:schemeClr>
                    </a:solidFill>
                  </a:tcPr>
                </a:tc>
                <a:tc>
                  <a:txBody>
                    <a:bodyPr/>
                    <a:lstStyle/>
                    <a:p>
                      <a:pPr algn="r" fontAlgn="b"/>
                      <a:r>
                        <a:rPr lang="en-US" sz="1600" u="none" strike="noStrike" kern="1200" dirty="0">
                          <a:solidFill>
                            <a:schemeClr val="dk1"/>
                          </a:solidFill>
                          <a:effectLst/>
                          <a:latin typeface="+mn-lt"/>
                          <a:ea typeface="+mn-ea"/>
                          <a:cs typeface="+mn-cs"/>
                        </a:rPr>
                        <a:t>0.5%</a:t>
                      </a:r>
                    </a:p>
                  </a:txBody>
                  <a:tcPr marL="9525" marR="9525" marT="9525" marB="0" anchor="ctr"/>
                </a:tc>
                <a:tc>
                  <a:txBody>
                    <a:bodyPr/>
                    <a:lstStyle/>
                    <a:p>
                      <a:pPr algn="r" fontAlgn="b"/>
                      <a:r>
                        <a:rPr lang="en-US" sz="1600" u="none" strike="noStrike" kern="1200" dirty="0">
                          <a:solidFill>
                            <a:schemeClr val="dk1"/>
                          </a:solidFill>
                          <a:effectLst/>
                          <a:latin typeface="+mn-lt"/>
                          <a:ea typeface="+mn-ea"/>
                          <a:cs typeface="+mn-cs"/>
                        </a:rPr>
                        <a:t>100.0%</a:t>
                      </a:r>
                    </a:p>
                  </a:txBody>
                  <a:tcPr marL="9525" marR="9525" marT="9525" marB="0" anchor="ctr"/>
                </a:tc>
                <a:extLst>
                  <a:ext uri="{0D108BD9-81ED-4DB2-BD59-A6C34878D82A}">
                    <a16:rowId xmlns:a16="http://schemas.microsoft.com/office/drawing/2014/main" val="3352540992"/>
                  </a:ext>
                </a:extLst>
              </a:tr>
              <a:tr h="0">
                <a:tc>
                  <a:txBody>
                    <a:bodyPr/>
                    <a:lstStyle/>
                    <a:p>
                      <a:pPr algn="l" fontAlgn="b"/>
                      <a:r>
                        <a:rPr lang="en-US" sz="1600" u="none" strike="noStrike" dirty="0">
                          <a:effectLst/>
                        </a:rPr>
                        <a:t>Non-Labor force</a:t>
                      </a:r>
                      <a:endParaRPr lang="en-US" sz="1600" b="0" i="0" u="none" strike="noStrike" dirty="0">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12.80</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43.6%</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l" fontAlgn="b"/>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l" fontAlgn="b"/>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l" fontAlgn="b"/>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l" fontAlgn="b"/>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l" fontAlgn="b"/>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409" marR="8409" marT="8409" marB="0" anchor="ctr"/>
                </a:tc>
                <a:tc>
                  <a:txBody>
                    <a:bodyPr/>
                    <a:lstStyle/>
                    <a:p>
                      <a:pPr algn="l" fontAlgn="b"/>
                      <a:endParaRPr lang="en-US" sz="1600" b="0" i="0" u="none" strike="noStrike">
                        <a:solidFill>
                          <a:srgbClr val="000000"/>
                        </a:solidFill>
                        <a:effectLst/>
                        <a:latin typeface="Calibri" panose="020F0502020204030204" pitchFamily="34" charset="0"/>
                      </a:endParaRPr>
                    </a:p>
                  </a:txBody>
                  <a:tcPr marL="8409" marR="8409" marT="8409" marB="0" anchor="ctr"/>
                </a:tc>
                <a:extLst>
                  <a:ext uri="{0D108BD9-81ED-4DB2-BD59-A6C34878D82A}">
                    <a16:rowId xmlns:a16="http://schemas.microsoft.com/office/drawing/2014/main" val="2027648052"/>
                  </a:ext>
                </a:extLst>
              </a:tr>
              <a:tr h="0">
                <a:tc>
                  <a:txBody>
                    <a:bodyPr/>
                    <a:lstStyle/>
                    <a:p>
                      <a:pPr algn="l" fontAlgn="b"/>
                      <a:r>
                        <a:rPr lang="en-US" sz="1600" u="none" strike="noStrike" kern="1200" dirty="0">
                          <a:solidFill>
                            <a:schemeClr val="dk1"/>
                          </a:solidFill>
                          <a:effectLst/>
                          <a:latin typeface="+mn-lt"/>
                          <a:ea typeface="+mn-ea"/>
                          <a:cs typeface="+mn-cs"/>
                        </a:rPr>
                        <a:t>Total</a:t>
                      </a:r>
                    </a:p>
                  </a:txBody>
                  <a:tcPr marL="8409" marR="8409" marT="8409" marB="0" anchor="ctr"/>
                </a:tc>
                <a:tc>
                  <a:txBody>
                    <a:bodyPr/>
                    <a:lstStyle/>
                    <a:p>
                      <a:pPr algn="r" fontAlgn="b"/>
                      <a:r>
                        <a:rPr lang="en-US" sz="1600" u="none" strike="noStrike">
                          <a:effectLst/>
                        </a:rPr>
                        <a:t>29.37</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100%</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0.27</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11.53</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1.10</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3.18</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a:effectLst/>
                        </a:rPr>
                        <a:t>0.46</a:t>
                      </a:r>
                      <a:endParaRPr lang="en-US" sz="1600" b="0" i="0" u="none" strike="noStrike">
                        <a:solidFill>
                          <a:srgbClr val="000000"/>
                        </a:solidFill>
                        <a:effectLst/>
                        <a:latin typeface="Calibri" panose="020F0502020204030204" pitchFamily="34" charset="0"/>
                      </a:endParaRPr>
                    </a:p>
                  </a:txBody>
                  <a:tcPr marL="8409" marR="8409" marT="8409" marB="0" anchor="ctr"/>
                </a:tc>
                <a:tc>
                  <a:txBody>
                    <a:bodyPr/>
                    <a:lstStyle/>
                    <a:p>
                      <a:pPr algn="r" fontAlgn="b"/>
                      <a:r>
                        <a:rPr lang="en-US" sz="1600" u="none" strike="noStrike" dirty="0">
                          <a:effectLst/>
                        </a:rPr>
                        <a:t>0.02</a:t>
                      </a:r>
                      <a:endParaRPr lang="en-US" sz="1600" b="0" i="0" u="none" strike="noStrike" dirty="0">
                        <a:solidFill>
                          <a:srgbClr val="000000"/>
                        </a:solidFill>
                        <a:effectLst/>
                        <a:latin typeface="Calibri" panose="020F0502020204030204" pitchFamily="34" charset="0"/>
                      </a:endParaRPr>
                    </a:p>
                  </a:txBody>
                  <a:tcPr marL="8409" marR="8409" marT="8409" marB="0" anchor="ct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409" marR="8409" marT="8409" marB="0" anchor="ctr"/>
                </a:tc>
                <a:extLst>
                  <a:ext uri="{0D108BD9-81ED-4DB2-BD59-A6C34878D82A}">
                    <a16:rowId xmlns:a16="http://schemas.microsoft.com/office/drawing/2014/main" val="3247814125"/>
                  </a:ext>
                </a:extLst>
              </a:tr>
            </a:tbl>
          </a:graphicData>
        </a:graphic>
      </p:graphicFrame>
      <p:sp>
        <p:nvSpPr>
          <p:cNvPr id="6" name="TextBox 5">
            <a:extLst>
              <a:ext uri="{FF2B5EF4-FFF2-40B4-BE49-F238E27FC236}">
                <a16:creationId xmlns:a16="http://schemas.microsoft.com/office/drawing/2014/main" id="{207AD3EC-A767-456F-AC13-900C3D884BB0}"/>
              </a:ext>
            </a:extLst>
          </p:cNvPr>
          <p:cNvSpPr txBox="1"/>
          <p:nvPr/>
        </p:nvSpPr>
        <p:spPr>
          <a:xfrm>
            <a:off x="2068005" y="1126295"/>
            <a:ext cx="9009198" cy="523220"/>
          </a:xfrm>
          <a:prstGeom prst="rect">
            <a:avLst/>
          </a:prstGeom>
          <a:noFill/>
        </p:spPr>
        <p:txBody>
          <a:bodyPr wrap="none" rtlCol="0">
            <a:spAutoFit/>
          </a:bodyPr>
          <a:lstStyle/>
          <a:p>
            <a:r>
              <a:rPr lang="en-US" dirty="0"/>
              <a:t>Highlights are affected </a:t>
            </a:r>
            <a:r>
              <a:rPr lang="en-US" b="1" dirty="0">
                <a:solidFill>
                  <a:srgbClr val="FF0000"/>
                </a:solidFill>
              </a:rPr>
              <a:t>informal</a:t>
            </a:r>
            <a:r>
              <a:rPr lang="en-US" dirty="0"/>
              <a:t> workers in tourist-and services industries </a:t>
            </a:r>
          </a:p>
        </p:txBody>
      </p:sp>
      <p:sp>
        <p:nvSpPr>
          <p:cNvPr id="8" name="TextBox 7">
            <a:extLst>
              <a:ext uri="{FF2B5EF4-FFF2-40B4-BE49-F238E27FC236}">
                <a16:creationId xmlns:a16="http://schemas.microsoft.com/office/drawing/2014/main" id="{EEFB462D-9C13-4F5B-B527-8CCB17376E43}"/>
              </a:ext>
            </a:extLst>
          </p:cNvPr>
          <p:cNvSpPr txBox="1"/>
          <p:nvPr/>
        </p:nvSpPr>
        <p:spPr>
          <a:xfrm>
            <a:off x="2743200" y="6336268"/>
            <a:ext cx="1547218" cy="369332"/>
          </a:xfrm>
          <a:prstGeom prst="rect">
            <a:avLst/>
          </a:prstGeom>
          <a:noFill/>
        </p:spPr>
        <p:txBody>
          <a:bodyPr wrap="none" rtlCol="0">
            <a:spAutoFit/>
          </a:bodyPr>
          <a:lstStyle/>
          <a:p>
            <a:r>
              <a:rPr lang="en-US" sz="1800" dirty="0"/>
              <a:t>Source: LFS, NSO.</a:t>
            </a:r>
          </a:p>
        </p:txBody>
      </p:sp>
    </p:spTree>
    <p:extLst>
      <p:ext uri="{BB962C8B-B14F-4D97-AF65-F5344CB8AC3E}">
        <p14:creationId xmlns:p14="http://schemas.microsoft.com/office/powerpoint/2010/main" val="3465244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3B75-56C8-448D-9DE8-4529C74E2C94}"/>
              </a:ext>
            </a:extLst>
          </p:cNvPr>
          <p:cNvSpPr>
            <a:spLocks noGrp="1"/>
          </p:cNvSpPr>
          <p:nvPr>
            <p:ph type="title"/>
          </p:nvPr>
        </p:nvSpPr>
        <p:spPr>
          <a:xfrm>
            <a:off x="838200" y="447871"/>
            <a:ext cx="10515600" cy="1422204"/>
          </a:xfrm>
        </p:spPr>
        <p:txBody>
          <a:bodyPr>
            <a:noAutofit/>
          </a:bodyPr>
          <a:lstStyle/>
          <a:p>
            <a:pPr algn="r"/>
            <a:r>
              <a:rPr lang="en-US" sz="3200" dirty="0">
                <a:latin typeface="Arial" panose="020B0604020202020204" pitchFamily="34" charset="0"/>
                <a:cs typeface="Arial" panose="020B0604020202020204" pitchFamily="34" charset="0"/>
              </a:rPr>
              <a:t>Do most of the affected workers in the non-agricultural sector, who return to their farm family, receive the cash subsidy from any of the cash transfer schemes? </a:t>
            </a:r>
            <a:br>
              <a:rPr lang="en-US" sz="3200" dirty="0">
                <a:latin typeface="Arial" panose="020B0604020202020204" pitchFamily="34" charset="0"/>
                <a:cs typeface="Arial" panose="020B0604020202020204" pitchFamily="34" charset="0"/>
              </a:rPr>
            </a:br>
            <a:endParaRPr lang="th-TH" sz="3200" dirty="0"/>
          </a:p>
        </p:txBody>
      </p:sp>
      <p:sp>
        <p:nvSpPr>
          <p:cNvPr id="3" name="Content Placeholder 2">
            <a:extLst>
              <a:ext uri="{FF2B5EF4-FFF2-40B4-BE49-F238E27FC236}">
                <a16:creationId xmlns:a16="http://schemas.microsoft.com/office/drawing/2014/main" id="{6C381BB0-E5BD-4A2D-98EE-0932EF81E55E}"/>
              </a:ext>
            </a:extLst>
          </p:cNvPr>
          <p:cNvSpPr>
            <a:spLocks noGrp="1"/>
          </p:cNvSpPr>
          <p:nvPr>
            <p:ph idx="1"/>
          </p:nvPr>
        </p:nvSpPr>
        <p:spPr>
          <a:xfrm>
            <a:off x="838200" y="1825624"/>
            <a:ext cx="10515600" cy="4416555"/>
          </a:xfrm>
        </p:spPr>
        <p:txBody>
          <a:bodyPr>
            <a:normAutofit/>
          </a:bodyPr>
          <a:lstStyle/>
          <a:p>
            <a:r>
              <a:rPr lang="en-US" dirty="0">
                <a:latin typeface="Arial" panose="020B0604020202020204" pitchFamily="34" charset="0"/>
                <a:cs typeface="Arial" panose="020B0604020202020204" pitchFamily="34" charset="0"/>
              </a:rPr>
              <a:t>Out of 30.5 million people who received cash subsidy, 7.526 are farmers</a:t>
            </a:r>
          </a:p>
          <a:p>
            <a:r>
              <a:rPr lang="en-US" dirty="0">
                <a:latin typeface="Arial" panose="020B0604020202020204" pitchFamily="34" charset="0"/>
                <a:cs typeface="Arial" panose="020B0604020202020204" pitchFamily="34" charset="0"/>
              </a:rPr>
              <a:t>PIER (2020) finds that</a:t>
            </a:r>
          </a:p>
          <a:p>
            <a:pPr lvl="1"/>
            <a:r>
              <a:rPr lang="en-US" dirty="0">
                <a:latin typeface="Arial" panose="020B0604020202020204" pitchFamily="34" charset="0"/>
                <a:cs typeface="Arial" panose="020B0604020202020204" pitchFamily="34" charset="0"/>
              </a:rPr>
              <a:t>76% applied for the agricultural subsidy</a:t>
            </a:r>
          </a:p>
          <a:p>
            <a:pPr lvl="1"/>
            <a:r>
              <a:rPr lang="en-US" dirty="0">
                <a:latin typeface="Arial" panose="020B0604020202020204" pitchFamily="34" charset="0"/>
                <a:cs typeface="Arial" panose="020B0604020202020204" pitchFamily="34" charset="0"/>
              </a:rPr>
              <a:t>20% of farm households have members under the SSI</a:t>
            </a:r>
          </a:p>
          <a:p>
            <a:pPr lvl="1"/>
            <a:r>
              <a:rPr lang="en-US" dirty="0">
                <a:latin typeface="Arial" panose="020B0604020202020204" pitchFamily="34" charset="0"/>
                <a:cs typeface="Arial" panose="020B0604020202020204" pitchFamily="34" charset="0"/>
              </a:rPr>
              <a:t>65% applied for the “no one left behind” subsidy</a:t>
            </a:r>
          </a:p>
          <a:p>
            <a:pPr lvl="1"/>
            <a:r>
              <a:rPr lang="en-US" dirty="0">
                <a:latin typeface="Arial" panose="020B0604020202020204" pitchFamily="34" charset="0"/>
                <a:cs typeface="Arial" panose="020B0604020202020204" pitchFamily="34" charset="0"/>
              </a:rPr>
              <a:t>20% applied for the debt restructuring program of Bank for Agriculture and Agricultural Cooperative (BAAC)</a:t>
            </a:r>
            <a:endParaRPr lang="th-TH" dirty="0">
              <a:latin typeface="Arial" panose="020B0604020202020204" pitchFamily="34" charset="0"/>
            </a:endParaRPr>
          </a:p>
        </p:txBody>
      </p:sp>
      <p:sp>
        <p:nvSpPr>
          <p:cNvPr id="4" name="Slide Number Placeholder 3">
            <a:extLst>
              <a:ext uri="{FF2B5EF4-FFF2-40B4-BE49-F238E27FC236}">
                <a16:creationId xmlns:a16="http://schemas.microsoft.com/office/drawing/2014/main" id="{E08348BF-F6E1-4B98-A930-D4C33AF27AF4}"/>
              </a:ext>
            </a:extLst>
          </p:cNvPr>
          <p:cNvSpPr>
            <a:spLocks noGrp="1"/>
          </p:cNvSpPr>
          <p:nvPr>
            <p:ph type="sldNum" sz="quarter" idx="12"/>
          </p:nvPr>
        </p:nvSpPr>
        <p:spPr/>
        <p:txBody>
          <a:bodyPr/>
          <a:lstStyle/>
          <a:p>
            <a:fld id="{38296854-0A65-4BD2-A2D5-CA2F6CAA1099}" type="slidenum">
              <a:rPr lang="th-TH" smtClean="0"/>
              <a:t>42</a:t>
            </a:fld>
            <a:endParaRPr lang="th-TH"/>
          </a:p>
        </p:txBody>
      </p:sp>
    </p:spTree>
    <p:extLst>
      <p:ext uri="{BB962C8B-B14F-4D97-AF65-F5344CB8AC3E}">
        <p14:creationId xmlns:p14="http://schemas.microsoft.com/office/powerpoint/2010/main" val="1165858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2DA5C9-786D-4D9D-9C89-EDD593AF746B}"/>
              </a:ext>
            </a:extLst>
          </p:cNvPr>
          <p:cNvSpPr>
            <a:spLocks noGrp="1"/>
          </p:cNvSpPr>
          <p:nvPr>
            <p:ph type="title"/>
          </p:nvPr>
        </p:nvSpPr>
        <p:spPr/>
        <p:txBody>
          <a:bodyPr>
            <a:noAutofit/>
          </a:bodyPr>
          <a:lstStyle/>
          <a:p>
            <a:pPr algn="r"/>
            <a:r>
              <a:rPr lang="en-US" sz="2400" dirty="0">
                <a:latin typeface="Arial" panose="020B0604020202020204" pitchFamily="34" charset="0"/>
                <a:cs typeface="Arial" panose="020B0604020202020204" pitchFamily="34" charset="0"/>
              </a:rPr>
              <a:t>Do most of the affected workers in the non-agricultural sector receive the cash subsidy from any of the cash transfer schemes? (cont.)</a:t>
            </a:r>
            <a:endParaRPr lang="th-TH" sz="2400" dirty="0"/>
          </a:p>
        </p:txBody>
      </p:sp>
      <p:sp>
        <p:nvSpPr>
          <p:cNvPr id="3" name="Content Placeholder 2">
            <a:extLst>
              <a:ext uri="{FF2B5EF4-FFF2-40B4-BE49-F238E27FC236}">
                <a16:creationId xmlns:a16="http://schemas.microsoft.com/office/drawing/2014/main" id="{39A98B5D-80A0-4745-9324-114275EA2A6D}"/>
              </a:ext>
            </a:extLst>
          </p:cNvPr>
          <p:cNvSpPr>
            <a:spLocks noGrp="1"/>
          </p:cNvSpPr>
          <p:nvPr>
            <p:ph idx="1"/>
          </p:nvPr>
        </p:nvSpPr>
        <p:spPr/>
        <p:txBody>
          <a:bodyPr>
            <a:normAutofit/>
          </a:bodyPr>
          <a:lstStyle/>
          <a:p>
            <a:r>
              <a:rPr lang="en-US" sz="2600" dirty="0">
                <a:latin typeface="Arial" panose="020B0604020202020204" pitchFamily="34" charset="0"/>
                <a:cs typeface="Arial" panose="020B0604020202020204" pitchFamily="34" charset="0"/>
              </a:rPr>
              <a:t>Yet 4.2 million unemployed workers, whose household heads registered as the farm households, are not entitled to  the NOLH subsidy because their name is in the farm registration</a:t>
            </a:r>
          </a:p>
          <a:p>
            <a:pPr lvl="1"/>
            <a:r>
              <a:rPr lang="en-US" sz="2600" dirty="0">
                <a:latin typeface="Arial" panose="020B0604020202020204" pitchFamily="34" charset="0"/>
                <a:cs typeface="Arial" panose="020B0604020202020204" pitchFamily="34" charset="0"/>
              </a:rPr>
              <a:t>Despite the fact that they might use to work elsewhere and were not farmer</a:t>
            </a:r>
          </a:p>
          <a:p>
            <a:r>
              <a:rPr lang="en-US" sz="2600" dirty="0">
                <a:latin typeface="Arial" panose="020B0604020202020204" pitchFamily="34" charset="0"/>
                <a:cs typeface="Arial" panose="020B0604020202020204" pitchFamily="34" charset="0"/>
              </a:rPr>
              <a:t>With the last exception, cash subsidy has more or less mitigated the short-term liquidity problems of most farm families and their members, who are laid off from the non-agricultural sector </a:t>
            </a:r>
          </a:p>
          <a:p>
            <a:pPr marL="0" indent="0">
              <a:buNone/>
            </a:pPr>
            <a:endParaRPr lang="th-TH" sz="26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DDB58164-F63A-422E-ACA5-B8029CB7C578}"/>
              </a:ext>
            </a:extLst>
          </p:cNvPr>
          <p:cNvSpPr>
            <a:spLocks noGrp="1"/>
          </p:cNvSpPr>
          <p:nvPr>
            <p:ph type="sldNum" sz="quarter" idx="12"/>
          </p:nvPr>
        </p:nvSpPr>
        <p:spPr/>
        <p:txBody>
          <a:bodyPr/>
          <a:lstStyle/>
          <a:p>
            <a:fld id="{38296854-0A65-4BD2-A2D5-CA2F6CAA1099}" type="slidenum">
              <a:rPr lang="th-TH" smtClean="0"/>
              <a:t>43</a:t>
            </a:fld>
            <a:endParaRPr lang="th-TH"/>
          </a:p>
        </p:txBody>
      </p:sp>
    </p:spTree>
    <p:extLst>
      <p:ext uri="{BB962C8B-B14F-4D97-AF65-F5344CB8AC3E}">
        <p14:creationId xmlns:p14="http://schemas.microsoft.com/office/powerpoint/2010/main" val="2353533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13C82-DEEA-41A1-8951-CE323D25470D}"/>
              </a:ext>
            </a:extLst>
          </p:cNvPr>
          <p:cNvSpPr txBox="1"/>
          <p:nvPr/>
        </p:nvSpPr>
        <p:spPr>
          <a:xfrm>
            <a:off x="0" y="2921168"/>
            <a:ext cx="12192000" cy="1015663"/>
          </a:xfrm>
          <a:prstGeom prst="rect">
            <a:avLst/>
          </a:prstGeom>
          <a:solidFill>
            <a:srgbClr val="7AB6DB"/>
          </a:solidFill>
        </p:spPr>
        <p:txBody>
          <a:bodyPr wrap="square" rtlCol="0" anchor="ctr">
            <a:spAutoFit/>
          </a:bodyPr>
          <a:lstStyle/>
          <a:p>
            <a:pPr algn="ctr"/>
            <a:r>
              <a:rPr lang="en-US" sz="6000"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V. </a:t>
            </a:r>
            <a:r>
              <a:rPr lang="en-US" sz="6000" b="1">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Implications </a:t>
            </a:r>
            <a:r>
              <a:rPr lang="en-US" sz="6000"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for the Government</a:t>
            </a:r>
          </a:p>
        </p:txBody>
      </p:sp>
    </p:spTree>
    <p:extLst>
      <p:ext uri="{BB962C8B-B14F-4D97-AF65-F5344CB8AC3E}">
        <p14:creationId xmlns:p14="http://schemas.microsoft.com/office/powerpoint/2010/main" val="1191526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56D0-B502-4A70-894B-55264B45DB6E}"/>
              </a:ext>
            </a:extLst>
          </p:cNvPr>
          <p:cNvSpPr>
            <a:spLocks noGrp="1"/>
          </p:cNvSpPr>
          <p:nvPr>
            <p:ph type="title"/>
          </p:nvPr>
        </p:nvSpPr>
        <p:spPr>
          <a:xfrm>
            <a:off x="838200" y="29838"/>
            <a:ext cx="10515600" cy="1371600"/>
          </a:xfrm>
        </p:spPr>
        <p:txBody>
          <a:bodyPr>
            <a:noAutofit/>
          </a:bodyPr>
          <a:lstStyle/>
          <a:p>
            <a:pPr algn="r"/>
            <a:r>
              <a:rPr lang="en-US" sz="3200" b="1" dirty="0">
                <a:latin typeface="Arial" panose="020B0604020202020204" pitchFamily="34" charset="0"/>
                <a:cs typeface="Arial" panose="020B0604020202020204" pitchFamily="34" charset="0"/>
              </a:rPr>
              <a:t>Economic restructuring projects</a:t>
            </a:r>
            <a:endParaRPr lang="th-TH" sz="3200" b="1" dirty="0">
              <a:latin typeface="Arial" panose="020B0604020202020204" pitchFamily="34" charset="0"/>
            </a:endParaRPr>
          </a:p>
        </p:txBody>
      </p:sp>
      <p:sp>
        <p:nvSpPr>
          <p:cNvPr id="3" name="Content Placeholder 2">
            <a:extLst>
              <a:ext uri="{FF2B5EF4-FFF2-40B4-BE49-F238E27FC236}">
                <a16:creationId xmlns:a16="http://schemas.microsoft.com/office/drawing/2014/main" id="{760627A8-8BD9-4653-86D9-7FA2A169145D}"/>
              </a:ext>
            </a:extLst>
          </p:cNvPr>
          <p:cNvSpPr>
            <a:spLocks noGrp="1"/>
          </p:cNvSpPr>
          <p:nvPr>
            <p:ph idx="1"/>
          </p:nvPr>
        </p:nvSpPr>
        <p:spPr>
          <a:xfrm>
            <a:off x="1073020" y="1231641"/>
            <a:ext cx="10114384" cy="5307271"/>
          </a:xfrm>
        </p:spPr>
        <p:txBody>
          <a:bodyPr>
            <a:normAutofit fontScale="92500"/>
          </a:bodyPr>
          <a:lstStyle/>
          <a:p>
            <a:r>
              <a:rPr lang="en-US" sz="2400" dirty="0">
                <a:latin typeface="Arial" panose="020B0604020202020204" pitchFamily="34" charset="0"/>
                <a:cs typeface="Arial" panose="020B0604020202020204" pitchFamily="34" charset="0"/>
              </a:rPr>
              <a:t>The government has planned/ is planning the economic restructuring/stimulus program, using the borrowing money of 400 billion baht</a:t>
            </a:r>
          </a:p>
          <a:p>
            <a:pPr lvl="1"/>
            <a:r>
              <a:rPr lang="en-US" sz="2600" dirty="0">
                <a:latin typeface="Arial" panose="020B0604020202020204" pitchFamily="34" charset="0"/>
                <a:cs typeface="Arial" panose="020B0604020202020204" pitchFamily="34" charset="0"/>
              </a:rPr>
              <a:t>NESDC has already received more than 46,000 proposed projects from government agencies, totaling more than 800 billion baht</a:t>
            </a:r>
          </a:p>
          <a:p>
            <a:pPr lvl="2"/>
            <a:r>
              <a:rPr lang="en-US" sz="2200" dirty="0">
                <a:latin typeface="Arial" panose="020B0604020202020204" pitchFamily="34" charset="0"/>
                <a:cs typeface="Arial" panose="020B0604020202020204" pitchFamily="34" charset="0"/>
              </a:rPr>
              <a:t>Only 6 projects with 50.9 billion baht budget have been approved.</a:t>
            </a:r>
          </a:p>
          <a:p>
            <a:pPr lvl="1"/>
            <a:r>
              <a:rPr lang="en-US" sz="2600" dirty="0">
                <a:latin typeface="Arial" panose="020B0604020202020204" pitchFamily="34" charset="0"/>
                <a:cs typeface="Arial" panose="020B0604020202020204" pitchFamily="34" charset="0"/>
              </a:rPr>
              <a:t>The slow approval process may be due to the change in economic ministers and political bargaining  </a:t>
            </a:r>
          </a:p>
          <a:p>
            <a:r>
              <a:rPr lang="en-US" sz="2400" dirty="0">
                <a:latin typeface="Arial" panose="020B0604020202020204" pitchFamily="34" charset="0"/>
                <a:cs typeface="Arial" panose="020B0604020202020204" pitchFamily="34" charset="0"/>
              </a:rPr>
              <a:t>List of approved projects (30 Sept 2020)</a:t>
            </a:r>
          </a:p>
          <a:p>
            <a:pPr lvl="1"/>
            <a:r>
              <a:rPr lang="en-US" sz="2000" dirty="0">
                <a:latin typeface="Arial" panose="020B0604020202020204" pitchFamily="34" charset="0"/>
                <a:cs typeface="Arial" panose="020B0604020202020204" pitchFamily="34" charset="0"/>
              </a:rPr>
              <a:t>Strengthening grass-root economy (2 projects)                 14.594 </a:t>
            </a:r>
            <a:r>
              <a:rPr lang="en-US" sz="2000" dirty="0" err="1">
                <a:latin typeface="Arial" panose="020B0604020202020204" pitchFamily="34" charset="0"/>
                <a:cs typeface="Arial" panose="020B0604020202020204" pitchFamily="34" charset="0"/>
              </a:rPr>
              <a:t>Bil</a:t>
            </a:r>
            <a:r>
              <a:rPr lang="th-TH" sz="2000" dirty="0">
                <a:latin typeface="Arial" panose="020B0604020202020204" pitchFamily="34" charset="0"/>
              </a:rPr>
              <a:t> ฿</a:t>
            </a:r>
          </a:p>
          <a:p>
            <a:pPr lvl="1"/>
            <a:r>
              <a:rPr lang="en-US" sz="2000" dirty="0">
                <a:latin typeface="Arial" panose="020B0604020202020204" pitchFamily="34" charset="0"/>
              </a:rPr>
              <a:t>Cluster farms &amp; market linkage			      13.905 </a:t>
            </a:r>
            <a:r>
              <a:rPr lang="en-US" sz="2000" dirty="0" err="1">
                <a:latin typeface="Arial" panose="020B0604020202020204" pitchFamily="34" charset="0"/>
              </a:rPr>
              <a:t>Bil</a:t>
            </a:r>
            <a:r>
              <a:rPr lang="en-US" sz="2000" dirty="0">
                <a:latin typeface="Arial" panose="020B0604020202020204" pitchFamily="34" charset="0"/>
              </a:rPr>
              <a:t> </a:t>
            </a:r>
            <a:r>
              <a:rPr lang="th-TH" sz="2000" dirty="0">
                <a:latin typeface="Arial" panose="020B0604020202020204" pitchFamily="34" charset="0"/>
              </a:rPr>
              <a:t>฿</a:t>
            </a:r>
          </a:p>
          <a:p>
            <a:pPr lvl="1"/>
            <a:r>
              <a:rPr lang="en-US" sz="2000" dirty="0">
                <a:latin typeface="Arial" panose="020B0604020202020204" pitchFamily="34" charset="0"/>
              </a:rPr>
              <a:t>Tourism promotion (3 projects)			       22.40 </a:t>
            </a:r>
            <a:r>
              <a:rPr lang="en-US" sz="2000" dirty="0" err="1">
                <a:latin typeface="Arial" panose="020B0604020202020204" pitchFamily="34" charset="0"/>
              </a:rPr>
              <a:t>Bil</a:t>
            </a:r>
            <a:r>
              <a:rPr lang="en-US" sz="2000" dirty="0">
                <a:latin typeface="Arial" panose="020B0604020202020204" pitchFamily="34" charset="0"/>
              </a:rPr>
              <a:t> </a:t>
            </a:r>
            <a:r>
              <a:rPr lang="th-TH" sz="2000" dirty="0">
                <a:latin typeface="Arial" panose="020B0604020202020204" pitchFamily="34" charset="0"/>
              </a:rPr>
              <a:t>฿</a:t>
            </a:r>
            <a:endParaRPr lang="en-US" sz="2000" dirty="0">
              <a:latin typeface="Arial" panose="020B0604020202020204" pitchFamily="34" charset="0"/>
            </a:endParaRPr>
          </a:p>
          <a:p>
            <a:r>
              <a:rPr lang="en-US" sz="2400" dirty="0">
                <a:latin typeface="Arial" panose="020B0604020202020204" pitchFamily="34" charset="0"/>
              </a:rPr>
              <a:t>The first two agricultural related projects are not expected to generate high productivity improvement but will not be discussed here</a:t>
            </a:r>
          </a:p>
          <a:p>
            <a:pPr lvl="1"/>
            <a:r>
              <a:rPr lang="en-US" sz="2000" dirty="0">
                <a:latin typeface="Arial" panose="020B0604020202020204" pitchFamily="34" charset="0"/>
              </a:rPr>
              <a:t>Most unemployed workers who return home do not have agricultural skills</a:t>
            </a:r>
          </a:p>
          <a:p>
            <a:pPr lvl="1"/>
            <a:r>
              <a:rPr lang="en-US" sz="2000" dirty="0">
                <a:latin typeface="Arial" panose="020B0604020202020204" pitchFamily="34" charset="0"/>
              </a:rPr>
              <a:t>Production of commercial crops have low productivity, etc.</a:t>
            </a:r>
          </a:p>
          <a:p>
            <a:pPr lvl="1"/>
            <a:endParaRPr lang="th-TH" sz="2000" dirty="0">
              <a:latin typeface="Arial" panose="020B0604020202020204" pitchFamily="34" charset="0"/>
            </a:endParaRPr>
          </a:p>
          <a:p>
            <a:pPr lvl="1"/>
            <a:endParaRPr lang="th-TH" sz="2000" dirty="0">
              <a:latin typeface="Arial" panose="020B0604020202020204" pitchFamily="34" charset="0"/>
            </a:endParaRPr>
          </a:p>
          <a:p>
            <a:pPr lvl="1"/>
            <a:endParaRPr lang="th-TH" sz="20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0C12D870-9C33-4272-89AD-E9064AE8E0FE}"/>
              </a:ext>
            </a:extLst>
          </p:cNvPr>
          <p:cNvSpPr>
            <a:spLocks noGrp="1"/>
          </p:cNvSpPr>
          <p:nvPr>
            <p:ph type="sldNum" sz="quarter" idx="12"/>
          </p:nvPr>
        </p:nvSpPr>
        <p:spPr/>
        <p:txBody>
          <a:bodyPr/>
          <a:lstStyle/>
          <a:p>
            <a:fld id="{38296854-0A65-4BD2-A2D5-CA2F6CAA1099}" type="slidenum">
              <a:rPr lang="th-TH" smtClean="0"/>
              <a:t>45</a:t>
            </a:fld>
            <a:endParaRPr lang="th-TH"/>
          </a:p>
        </p:txBody>
      </p:sp>
    </p:spTree>
    <p:extLst>
      <p:ext uri="{BB962C8B-B14F-4D97-AF65-F5344CB8AC3E}">
        <p14:creationId xmlns:p14="http://schemas.microsoft.com/office/powerpoint/2010/main" val="3895902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5453" y="58529"/>
            <a:ext cx="10515600" cy="1325563"/>
          </a:xfrm>
        </p:spPr>
        <p:txBody>
          <a:bodyPr>
            <a:normAutofit/>
          </a:bodyPr>
          <a:lstStyle/>
          <a:p>
            <a:pPr algn="r"/>
            <a:r>
              <a:rPr lang="en-GB" sz="3600" b="1" dirty="0">
                <a:latin typeface="TH Sarabun New" panose="020B0500040200020003" pitchFamily="34" charset="-34"/>
                <a:cs typeface="TH Sarabun New" panose="020B0500040200020003" pitchFamily="34" charset="-34"/>
              </a:rPr>
              <a:t>Only Bt38 billion has been approved from the bt400 billion loan</a:t>
            </a:r>
            <a:endParaRPr lang="en-US" sz="3600" b="1" dirty="0">
              <a:latin typeface="TH Sarabun New" panose="020B0500040200020003" pitchFamily="34" charset="-34"/>
              <a:cs typeface="TH Sarabun New" panose="020B0500040200020003" pitchFamily="34" charset="-34"/>
            </a:endParaRPr>
          </a:p>
        </p:txBody>
      </p:sp>
      <p:sp>
        <p:nvSpPr>
          <p:cNvPr id="3" name="Subtitle 2"/>
          <p:cNvSpPr>
            <a:spLocks noGrp="1"/>
          </p:cNvSpPr>
          <p:nvPr>
            <p:ph type="subTitle" idx="1"/>
          </p:nvPr>
        </p:nvSpPr>
        <p:spPr>
          <a:xfrm>
            <a:off x="360946" y="1336443"/>
            <a:ext cx="11470107" cy="2470075"/>
          </a:xfrm>
        </p:spPr>
        <p:txBody>
          <a:bodyPr>
            <a:normAutofit/>
          </a:bodyPr>
          <a:lstStyle/>
          <a:p>
            <a:pPr>
              <a:spcBef>
                <a:spcPts val="0"/>
              </a:spcBef>
            </a:pPr>
            <a:r>
              <a:rPr lang="en-US" sz="1800" b="1" dirty="0">
                <a:latin typeface="TH Sarabun New" panose="020B0500040200020003" pitchFamily="34" charset="-34"/>
                <a:cs typeface="TH Sarabun New" panose="020B0500040200020003" pitchFamily="34" charset="-34"/>
              </a:rPr>
              <a:t>Of the Bt1,448 billion (46,111 projects) proposed, Bt93 billion baht (195 projects) have passed NESDC’s screening, of which 70% are job creation and agriculture-sector projects, 26% are tourism related projects and only 2% are construction projects.</a:t>
            </a:r>
          </a:p>
          <a:p>
            <a:pPr>
              <a:spcBef>
                <a:spcPts val="0"/>
              </a:spcBef>
            </a:pPr>
            <a:r>
              <a:rPr lang="en-US" sz="1800" b="1" dirty="0">
                <a:latin typeface="TH Sarabun New" panose="020B0500040200020003" pitchFamily="34" charset="-34"/>
                <a:cs typeface="TH Sarabun New" panose="020B0500040200020003" pitchFamily="34" charset="-34"/>
              </a:rPr>
              <a:t>So far, only Bt38 billion or 0.25% of GDP (7 projects) have been approved for implementation by the Cabinet, of which Bt23 billion are tourism-related and the rest agriculture-related projects; most projects are nation-wide and can be disbursed within this September.</a:t>
            </a:r>
          </a:p>
          <a:p>
            <a:pPr>
              <a:spcBef>
                <a:spcPts val="0"/>
              </a:spcBef>
            </a:pPr>
            <a:r>
              <a:rPr lang="en-US" sz="1800" b="1" dirty="0">
                <a:latin typeface="TH Sarabun New" panose="020B0500040200020003" pitchFamily="34" charset="-34"/>
                <a:cs typeface="TH Sarabun New" panose="020B0500040200020003" pitchFamily="34" charset="-34"/>
              </a:rPr>
              <a:t>For the rest of the year, out of the projects that have passed the NESDC’s screening, those that can be quickly implemented will be prioritized such as in agriculture, job creation and SME business promotion </a:t>
            </a:r>
            <a:br>
              <a:rPr lang="en-US" sz="1800" b="1" dirty="0">
                <a:latin typeface="TH Sarabun New" panose="020B0500040200020003" pitchFamily="34" charset="-34"/>
                <a:cs typeface="TH Sarabun New" panose="020B0500040200020003" pitchFamily="34" charset="-34"/>
              </a:rPr>
            </a:br>
            <a:r>
              <a:rPr lang="en-US" sz="1800" b="1" dirty="0">
                <a:latin typeface="TH Sarabun New" panose="020B0500040200020003" pitchFamily="34" charset="-34"/>
                <a:cs typeface="TH Sarabun New" panose="020B0500040200020003" pitchFamily="34" charset="-34"/>
              </a:rPr>
              <a:t>(the latter is Bt2 billion).</a:t>
            </a:r>
          </a:p>
          <a:p>
            <a:pPr>
              <a:spcBef>
                <a:spcPts val="0"/>
              </a:spcBef>
            </a:pPr>
            <a:endParaRPr lang="en-US" sz="1800" b="1" dirty="0">
              <a:latin typeface="TH Sarabun New" panose="020B0500040200020003" pitchFamily="34" charset="-34"/>
              <a:cs typeface="TH Sarabun New" panose="020B0500040200020003" pitchFamily="34" charset="-34"/>
            </a:endParaRPr>
          </a:p>
        </p:txBody>
      </p:sp>
      <p:graphicFrame>
        <p:nvGraphicFramePr>
          <p:cNvPr id="4" name="Table 10">
            <a:extLst>
              <a:ext uri="{FF2B5EF4-FFF2-40B4-BE49-F238E27FC236}">
                <a16:creationId xmlns:a16="http://schemas.microsoft.com/office/drawing/2014/main" id="{4FF31FDB-13B9-4197-BD7F-A76E6ABBBD09}"/>
              </a:ext>
            </a:extLst>
          </p:cNvPr>
          <p:cNvGraphicFramePr>
            <a:graphicFrameLocks noGrp="1"/>
          </p:cNvGraphicFramePr>
          <p:nvPr/>
        </p:nvGraphicFramePr>
        <p:xfrm>
          <a:off x="775759" y="3169744"/>
          <a:ext cx="10640482" cy="3508536"/>
        </p:xfrm>
        <a:graphic>
          <a:graphicData uri="http://schemas.openxmlformats.org/drawingml/2006/table">
            <a:tbl>
              <a:tblPr firstRow="1" bandRow="1">
                <a:tableStyleId>{5C22544A-7EE6-4342-B048-85BDC9FD1C3A}</a:tableStyleId>
              </a:tblPr>
              <a:tblGrid>
                <a:gridCol w="4004788">
                  <a:extLst>
                    <a:ext uri="{9D8B030D-6E8A-4147-A177-3AD203B41FA5}">
                      <a16:colId xmlns:a16="http://schemas.microsoft.com/office/drawing/2014/main" val="1637983138"/>
                    </a:ext>
                  </a:extLst>
                </a:gridCol>
                <a:gridCol w="2969646">
                  <a:extLst>
                    <a:ext uri="{9D8B030D-6E8A-4147-A177-3AD203B41FA5}">
                      <a16:colId xmlns:a16="http://schemas.microsoft.com/office/drawing/2014/main" val="3753036198"/>
                    </a:ext>
                  </a:extLst>
                </a:gridCol>
                <a:gridCol w="1430653">
                  <a:extLst>
                    <a:ext uri="{9D8B030D-6E8A-4147-A177-3AD203B41FA5}">
                      <a16:colId xmlns:a16="http://schemas.microsoft.com/office/drawing/2014/main" val="901559522"/>
                    </a:ext>
                  </a:extLst>
                </a:gridCol>
                <a:gridCol w="983574">
                  <a:extLst>
                    <a:ext uri="{9D8B030D-6E8A-4147-A177-3AD203B41FA5}">
                      <a16:colId xmlns:a16="http://schemas.microsoft.com/office/drawing/2014/main" val="983331759"/>
                    </a:ext>
                  </a:extLst>
                </a:gridCol>
                <a:gridCol w="1251821">
                  <a:extLst>
                    <a:ext uri="{9D8B030D-6E8A-4147-A177-3AD203B41FA5}">
                      <a16:colId xmlns:a16="http://schemas.microsoft.com/office/drawing/2014/main" val="3586533085"/>
                    </a:ext>
                  </a:extLst>
                </a:gridCol>
              </a:tblGrid>
              <a:tr h="299217">
                <a:tc>
                  <a:txBody>
                    <a:bodyPr/>
                    <a:lstStyle/>
                    <a:p>
                      <a:pPr algn="ctr">
                        <a:lnSpc>
                          <a:spcPct val="80000"/>
                        </a:lnSpc>
                      </a:pPr>
                      <a:r>
                        <a:rPr lang="en-US" sz="1200" b="1" dirty="0">
                          <a:solidFill>
                            <a:schemeClr val="bg1"/>
                          </a:solidFill>
                          <a:latin typeface="TH Sarabun New" panose="020B0500040200020003" pitchFamily="34" charset="-34"/>
                          <a:cs typeface="TH Sarabun New" panose="020B0500040200020003" pitchFamily="34" charset="-34"/>
                        </a:rPr>
                        <a:t>PROJECT NAME</a:t>
                      </a:r>
                    </a:p>
                  </a:txBody>
                  <a:tcPr marL="72000" marR="72000" marT="18000" marB="18000" anchor="ctr">
                    <a:solidFill>
                      <a:schemeClr val="accent1">
                        <a:lumMod val="50000"/>
                      </a:schemeClr>
                    </a:solidFill>
                  </a:tcPr>
                </a:tc>
                <a:tc>
                  <a:txBody>
                    <a:bodyPr/>
                    <a:lstStyle/>
                    <a:p>
                      <a:pPr algn="ctr">
                        <a:lnSpc>
                          <a:spcPct val="80000"/>
                        </a:lnSpc>
                      </a:pPr>
                      <a:r>
                        <a:rPr lang="en-US" sz="1200" b="1" dirty="0">
                          <a:solidFill>
                            <a:schemeClr val="bg1"/>
                          </a:solidFill>
                          <a:latin typeface="TH Sarabun New" panose="020B0500040200020003" pitchFamily="34" charset="-34"/>
                          <a:cs typeface="TH Sarabun New" panose="020B0500040200020003" pitchFamily="34" charset="-34"/>
                        </a:rPr>
                        <a:t>ACTIVITY</a:t>
                      </a:r>
                    </a:p>
                  </a:txBody>
                  <a:tcPr marL="72000" marR="72000" marT="18000" marB="18000" anchor="ctr">
                    <a:solidFill>
                      <a:schemeClr val="accent1">
                        <a:lumMod val="50000"/>
                      </a:schemeClr>
                    </a:solidFill>
                  </a:tcPr>
                </a:tc>
                <a:tc>
                  <a:txBody>
                    <a:bodyPr/>
                    <a:lstStyle/>
                    <a:p>
                      <a:pPr algn="ctr">
                        <a:lnSpc>
                          <a:spcPct val="80000"/>
                        </a:lnSpc>
                      </a:pPr>
                      <a:r>
                        <a:rPr lang="en-US" sz="1200" b="1" dirty="0">
                          <a:solidFill>
                            <a:schemeClr val="bg1"/>
                          </a:solidFill>
                          <a:latin typeface="TH Sarabun New" panose="020B0500040200020003" pitchFamily="34" charset="-34"/>
                          <a:cs typeface="TH Sarabun New" panose="020B0500040200020003" pitchFamily="34" charset="-34"/>
                        </a:rPr>
                        <a:t>IMPLEMENTED</a:t>
                      </a:r>
                      <a:r>
                        <a:rPr lang="en-US" sz="1200" b="1" baseline="0" dirty="0">
                          <a:solidFill>
                            <a:schemeClr val="bg1"/>
                          </a:solidFill>
                          <a:latin typeface="TH Sarabun New" panose="020B0500040200020003" pitchFamily="34" charset="-34"/>
                          <a:cs typeface="TH Sarabun New" panose="020B0500040200020003" pitchFamily="34" charset="-34"/>
                        </a:rPr>
                        <a:t> AREAS</a:t>
                      </a:r>
                      <a:endParaRPr lang="en-US" sz="1200" b="1" dirty="0">
                        <a:solidFill>
                          <a:schemeClr val="bg1"/>
                        </a:solidFill>
                        <a:latin typeface="TH Sarabun New" panose="020B0500040200020003" pitchFamily="34" charset="-34"/>
                        <a:cs typeface="TH Sarabun New" panose="020B0500040200020003" pitchFamily="34" charset="-34"/>
                      </a:endParaRPr>
                    </a:p>
                  </a:txBody>
                  <a:tcPr marL="72000" marR="72000" marT="18000" marB="18000" anchor="ctr">
                    <a:solidFill>
                      <a:schemeClr val="accent1">
                        <a:lumMod val="50000"/>
                      </a:schemeClr>
                    </a:solidFill>
                  </a:tcPr>
                </a:tc>
                <a:tc>
                  <a:txBody>
                    <a:bodyPr/>
                    <a:lstStyle/>
                    <a:p>
                      <a:pPr algn="ctr">
                        <a:lnSpc>
                          <a:spcPct val="80000"/>
                        </a:lnSpc>
                      </a:pPr>
                      <a:r>
                        <a:rPr lang="en-US" sz="1200" b="1" dirty="0">
                          <a:solidFill>
                            <a:schemeClr val="bg1"/>
                          </a:solidFill>
                          <a:latin typeface="TH Sarabun New" panose="020B0500040200020003" pitchFamily="34" charset="-34"/>
                          <a:cs typeface="TH Sarabun New" panose="020B0500040200020003" pitchFamily="34" charset="-34"/>
                        </a:rPr>
                        <a:t>BUDGET </a:t>
                      </a:r>
                    </a:p>
                    <a:p>
                      <a:pPr algn="ctr">
                        <a:lnSpc>
                          <a:spcPct val="80000"/>
                        </a:lnSpc>
                      </a:pPr>
                      <a:r>
                        <a:rPr lang="en-US" sz="1200" b="1" dirty="0">
                          <a:solidFill>
                            <a:schemeClr val="bg1"/>
                          </a:solidFill>
                          <a:latin typeface="TH Sarabun New" panose="020B0500040200020003" pitchFamily="34" charset="-34"/>
                          <a:cs typeface="TH Sarabun New" panose="020B0500040200020003" pitchFamily="34" charset="-34"/>
                        </a:rPr>
                        <a:t>(Billion Baht)</a:t>
                      </a:r>
                    </a:p>
                  </a:txBody>
                  <a:tcPr marL="72000" marR="72000" marT="18000" marB="18000" anchor="ctr">
                    <a:solidFill>
                      <a:schemeClr val="accent1">
                        <a:lumMod val="50000"/>
                      </a:schemeClr>
                    </a:solidFill>
                  </a:tcPr>
                </a:tc>
                <a:tc>
                  <a:txBody>
                    <a:bodyPr/>
                    <a:lstStyle/>
                    <a:p>
                      <a:pPr marL="0" marR="0" lvl="0" indent="0" algn="ctr" defTabSz="685796" rtl="0" eaLnBrk="1" fontAlgn="auto" latinLnBrk="0" hangingPunct="1">
                        <a:lnSpc>
                          <a:spcPct val="80000"/>
                        </a:lnSpc>
                        <a:spcBef>
                          <a:spcPts val="0"/>
                        </a:spcBef>
                        <a:spcAft>
                          <a:spcPts val="0"/>
                        </a:spcAft>
                        <a:buClrTx/>
                        <a:buSzTx/>
                        <a:buFontTx/>
                        <a:buNone/>
                        <a:tabLst/>
                        <a:defRPr/>
                      </a:pPr>
                      <a:r>
                        <a:rPr lang="en-US" sz="1200" b="1" dirty="0">
                          <a:solidFill>
                            <a:schemeClr val="bg1"/>
                          </a:solidFill>
                          <a:latin typeface="TH Sarabun New" panose="020B0500040200020003" pitchFamily="34" charset="-34"/>
                          <a:cs typeface="TH Sarabun New" panose="020B0500040200020003" pitchFamily="34" charset="-34"/>
                        </a:rPr>
                        <a:t>EXPECTED 2020 DISBURSEMENT </a:t>
                      </a:r>
                    </a:p>
                    <a:p>
                      <a:pPr marL="0" marR="0" lvl="0" indent="0" algn="ctr" defTabSz="685796" rtl="0" eaLnBrk="1" fontAlgn="auto" latinLnBrk="0" hangingPunct="1">
                        <a:lnSpc>
                          <a:spcPct val="80000"/>
                        </a:lnSpc>
                        <a:spcBef>
                          <a:spcPts val="0"/>
                        </a:spcBef>
                        <a:spcAft>
                          <a:spcPts val="0"/>
                        </a:spcAft>
                        <a:buClrTx/>
                        <a:buSzTx/>
                        <a:buFontTx/>
                        <a:buNone/>
                        <a:tabLst/>
                        <a:defRPr/>
                      </a:pPr>
                      <a:r>
                        <a:rPr lang="en-US" sz="1200" b="1" dirty="0">
                          <a:solidFill>
                            <a:schemeClr val="bg1"/>
                          </a:solidFill>
                          <a:latin typeface="TH Sarabun New" panose="020B0500040200020003" pitchFamily="34" charset="-34"/>
                          <a:cs typeface="TH Sarabun New" panose="020B0500040200020003" pitchFamily="34" charset="-34"/>
                        </a:rPr>
                        <a:t>(Billion Baht)</a:t>
                      </a:r>
                    </a:p>
                  </a:txBody>
                  <a:tcPr marL="72000" marR="72000" marT="18000" marB="18000" anchor="ctr">
                    <a:solidFill>
                      <a:schemeClr val="accent1">
                        <a:lumMod val="50000"/>
                      </a:schemeClr>
                    </a:solidFill>
                  </a:tcPr>
                </a:tc>
                <a:extLst>
                  <a:ext uri="{0D108BD9-81ED-4DB2-BD59-A6C34878D82A}">
                    <a16:rowId xmlns:a16="http://schemas.microsoft.com/office/drawing/2014/main" val="3910647938"/>
                  </a:ext>
                </a:extLst>
              </a:tr>
              <a:tr h="122880">
                <a:tc>
                  <a:txBody>
                    <a:bodyPr/>
                    <a:lstStyle/>
                    <a:p>
                      <a:r>
                        <a:rPr lang="en-US" sz="1600" b="1" i="0" kern="1200" dirty="0">
                          <a:solidFill>
                            <a:schemeClr val="tx1"/>
                          </a:solidFill>
                          <a:effectLst/>
                          <a:latin typeface="TH Sarabun New" panose="020B0500040200020003" pitchFamily="34" charset="-34"/>
                          <a:ea typeface="+mn-ea"/>
                          <a:cs typeface="TH Sarabun New" panose="020B0500040200020003" pitchFamily="34" charset="-34"/>
                        </a:rPr>
                        <a:t>We Travel Together </a:t>
                      </a:r>
                      <a:endParaRPr lang="en-US" sz="1600" b="1" dirty="0">
                        <a:solidFill>
                          <a:schemeClr val="tx1"/>
                        </a:solidFill>
                        <a:latin typeface="TH Sarabun New" panose="020B0500040200020003" pitchFamily="34" charset="-34"/>
                        <a:cs typeface="TH Sarabun New" panose="020B0500040200020003" pitchFamily="34" charset="-34"/>
                      </a:endParaRP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Increase consumption and boost tourism sector</a:t>
                      </a: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All provinces </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20</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20</a:t>
                      </a:r>
                    </a:p>
                  </a:txBody>
                  <a:tcPr marL="72000" marR="72000" marT="28800" marB="28800" anchor="ctr"/>
                </a:tc>
                <a:extLst>
                  <a:ext uri="{0D108BD9-81ED-4DB2-BD59-A6C34878D82A}">
                    <a16:rowId xmlns:a16="http://schemas.microsoft.com/office/drawing/2014/main" val="3633129712"/>
                  </a:ext>
                </a:extLst>
              </a:tr>
              <a:tr h="122880">
                <a:tc>
                  <a:txBody>
                    <a:bodyPr/>
                    <a:lstStyle/>
                    <a:p>
                      <a:r>
                        <a:rPr lang="en-US" sz="1600" b="1" dirty="0" err="1">
                          <a:solidFill>
                            <a:schemeClr val="tx1"/>
                          </a:solidFill>
                          <a:latin typeface="TH Sarabun New" panose="020B0500040200020003" pitchFamily="34" charset="-34"/>
                          <a:cs typeface="TH Sarabun New" panose="020B0500040200020003" pitchFamily="34" charset="-34"/>
                        </a:rPr>
                        <a:t>Kumlungjai</a:t>
                      </a:r>
                      <a:r>
                        <a:rPr lang="en-US" sz="1600" b="1" dirty="0">
                          <a:solidFill>
                            <a:schemeClr val="tx1"/>
                          </a:solidFill>
                          <a:latin typeface="TH Sarabun New" panose="020B0500040200020003" pitchFamily="34" charset="-34"/>
                          <a:cs typeface="TH Sarabun New" panose="020B0500040200020003" pitchFamily="34" charset="-34"/>
                        </a:rPr>
                        <a:t> </a:t>
                      </a:r>
                    </a:p>
                  </a:txBody>
                  <a:tcPr marL="72000" marR="72000" marT="28800" marB="28800" anchor="ctr"/>
                </a:tc>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H Sarabun New" panose="020B0500040200020003" pitchFamily="34" charset="-34"/>
                          <a:cs typeface="TH Sarabun New" panose="020B0500040200020003" pitchFamily="34" charset="-34"/>
                        </a:rPr>
                        <a:t>Increase consumption and boost tourism sector</a:t>
                      </a: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All provinces</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2.4</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2.4</a:t>
                      </a:r>
                    </a:p>
                  </a:txBody>
                  <a:tcPr marL="72000" marR="72000" marT="28800" marB="28800" anchor="ctr"/>
                </a:tc>
                <a:extLst>
                  <a:ext uri="{0D108BD9-81ED-4DB2-BD59-A6C34878D82A}">
                    <a16:rowId xmlns:a16="http://schemas.microsoft.com/office/drawing/2014/main" val="167146118"/>
                  </a:ext>
                </a:extLst>
              </a:tr>
              <a:tr h="211049">
                <a:tc>
                  <a:txBody>
                    <a:bodyPr/>
                    <a:lstStyle/>
                    <a:p>
                      <a:r>
                        <a:rPr lang="en-US" sz="1600" b="1" dirty="0">
                          <a:solidFill>
                            <a:schemeClr val="tx1"/>
                          </a:solidFill>
                          <a:latin typeface="TH Sarabun New" panose="020B0500040200020003" pitchFamily="34" charset="-34"/>
                          <a:cs typeface="TH Sarabun New" panose="020B0500040200020003" pitchFamily="34" charset="-34"/>
                        </a:rPr>
                        <a:t>Developing</a:t>
                      </a:r>
                      <a:r>
                        <a:rPr lang="en-US" sz="1600" b="1" baseline="0" dirty="0">
                          <a:solidFill>
                            <a:schemeClr val="tx1"/>
                          </a:solidFill>
                          <a:latin typeface="TH Sarabun New" panose="020B0500040200020003" pitchFamily="34" charset="-34"/>
                          <a:cs typeface="TH Sarabun New" panose="020B0500040200020003" pitchFamily="34" charset="-34"/>
                        </a:rPr>
                        <a:t> Potential in Wildlife Tourism</a:t>
                      </a:r>
                      <a:endParaRPr lang="en-US" sz="1600" b="1" dirty="0">
                        <a:solidFill>
                          <a:schemeClr val="tx1"/>
                        </a:solidFill>
                        <a:latin typeface="TH Sarabun New" panose="020B0500040200020003" pitchFamily="34" charset="-34"/>
                        <a:cs typeface="TH Sarabun New" panose="020B0500040200020003" pitchFamily="34" charset="-34"/>
                      </a:endParaRP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Develop quality tourism</a:t>
                      </a: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157 wildlife refuges (57 provinces)</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7.4</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0.4</a:t>
                      </a:r>
                    </a:p>
                  </a:txBody>
                  <a:tcPr marL="72000" marR="72000" marT="28800" marB="28800" anchor="ctr"/>
                </a:tc>
                <a:extLst>
                  <a:ext uri="{0D108BD9-81ED-4DB2-BD59-A6C34878D82A}">
                    <a16:rowId xmlns:a16="http://schemas.microsoft.com/office/drawing/2014/main" val="733344256"/>
                  </a:ext>
                </a:extLst>
              </a:tr>
              <a:tr h="122880">
                <a:tc>
                  <a:txBody>
                    <a:bodyPr/>
                    <a:lstStyle/>
                    <a:p>
                      <a:r>
                        <a:rPr lang="en-US" sz="1600" b="1" dirty="0">
                          <a:solidFill>
                            <a:schemeClr val="tx1"/>
                          </a:solidFill>
                          <a:latin typeface="TH Sarabun New" panose="020B0500040200020003" pitchFamily="34" charset="-34"/>
                          <a:cs typeface="TH Sarabun New" panose="020B0500040200020003" pitchFamily="34" charset="-34"/>
                        </a:rPr>
                        <a:t>Safe Tourism Zones</a:t>
                      </a: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Develop quality tourism</a:t>
                      </a: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Potential provinces</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0.15</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0.06</a:t>
                      </a:r>
                    </a:p>
                  </a:txBody>
                  <a:tcPr marL="72000" marR="72000" marT="28800" marB="28800" anchor="ctr"/>
                </a:tc>
                <a:extLst>
                  <a:ext uri="{0D108BD9-81ED-4DB2-BD59-A6C34878D82A}">
                    <a16:rowId xmlns:a16="http://schemas.microsoft.com/office/drawing/2014/main" val="3312284916"/>
                  </a:ext>
                </a:extLst>
              </a:tr>
              <a:tr h="122880">
                <a:tc>
                  <a:txBody>
                    <a:bodyPr/>
                    <a:lstStyle/>
                    <a:p>
                      <a:r>
                        <a:rPr lang="en-US" sz="1600" b="1" dirty="0">
                          <a:solidFill>
                            <a:schemeClr val="tx1"/>
                          </a:solidFill>
                          <a:latin typeface="TH Sarabun New" panose="020B0500040200020003" pitchFamily="34" charset="-34"/>
                          <a:cs typeface="TH Sarabun New" panose="020B0500040200020003" pitchFamily="34" charset="-34"/>
                        </a:rPr>
                        <a:t>One </a:t>
                      </a:r>
                      <a:r>
                        <a:rPr lang="en-US" sz="1600" b="1" dirty="0" err="1">
                          <a:solidFill>
                            <a:schemeClr val="tx1"/>
                          </a:solidFill>
                          <a:latin typeface="TH Sarabun New" panose="020B0500040200020003" pitchFamily="34" charset="-34"/>
                          <a:cs typeface="TH Sarabun New" panose="020B0500040200020003" pitchFamily="34" charset="-34"/>
                        </a:rPr>
                        <a:t>Tambon</a:t>
                      </a:r>
                      <a:r>
                        <a:rPr lang="en-US" sz="1600" b="1" dirty="0">
                          <a:solidFill>
                            <a:schemeClr val="tx1"/>
                          </a:solidFill>
                          <a:latin typeface="TH Sarabun New" panose="020B0500040200020003" pitchFamily="34" charset="-34"/>
                          <a:cs typeface="TH Sarabun New" panose="020B0500040200020003" pitchFamily="34" charset="-34"/>
                        </a:rPr>
                        <a:t> 1 New </a:t>
                      </a:r>
                      <a:r>
                        <a:rPr lang="en-US" sz="1600" b="1" dirty="0" err="1">
                          <a:solidFill>
                            <a:schemeClr val="tx1"/>
                          </a:solidFill>
                          <a:latin typeface="TH Sarabun New" panose="020B0500040200020003" pitchFamily="34" charset="-34"/>
                          <a:cs typeface="TH Sarabun New" panose="020B0500040200020003" pitchFamily="34" charset="-34"/>
                        </a:rPr>
                        <a:t>Agricuture</a:t>
                      </a:r>
                      <a:r>
                        <a:rPr lang="en-US" sz="1600" b="1" dirty="0">
                          <a:solidFill>
                            <a:schemeClr val="tx1"/>
                          </a:solidFill>
                          <a:latin typeface="TH Sarabun New" panose="020B0500040200020003" pitchFamily="34" charset="-34"/>
                          <a:cs typeface="TH Sarabun New" panose="020B0500040200020003" pitchFamily="34" charset="-34"/>
                        </a:rPr>
                        <a:t> Theory</a:t>
                      </a: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Develop New Agriculture Theory: self-dependence</a:t>
                      </a: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All provinces</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9.8</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3.9</a:t>
                      </a:r>
                    </a:p>
                  </a:txBody>
                  <a:tcPr marL="72000" marR="72000" marT="28800" marB="28800" anchor="ctr"/>
                </a:tc>
                <a:extLst>
                  <a:ext uri="{0D108BD9-81ED-4DB2-BD59-A6C34878D82A}">
                    <a16:rowId xmlns:a16="http://schemas.microsoft.com/office/drawing/2014/main" val="10005"/>
                  </a:ext>
                </a:extLst>
              </a:tr>
              <a:tr h="299217">
                <a:tc>
                  <a:txBody>
                    <a:bodyPr/>
                    <a:lstStyle/>
                    <a:p>
                      <a:r>
                        <a:rPr lang="en-US" sz="1600" b="1" dirty="0">
                          <a:solidFill>
                            <a:schemeClr val="tx1"/>
                          </a:solidFill>
                          <a:latin typeface="TH Sarabun New" panose="020B0500040200020003" pitchFamily="34" charset="-34"/>
                          <a:cs typeface="TH Sarabun New" panose="020B0500040200020003" pitchFamily="34" charset="-34"/>
                        </a:rPr>
                        <a:t>Developing model areas in promoting quality of life</a:t>
                      </a:r>
                      <a:r>
                        <a:rPr lang="en-US" sz="1600" b="1" baseline="0" dirty="0">
                          <a:solidFill>
                            <a:schemeClr val="tx1"/>
                          </a:solidFill>
                          <a:latin typeface="TH Sarabun New" panose="020B0500040200020003" pitchFamily="34" charset="-34"/>
                          <a:cs typeface="TH Sarabun New" panose="020B0500040200020003" pitchFamily="34" charset="-34"/>
                        </a:rPr>
                        <a:t> according to the new agriculture theory towards the </a:t>
                      </a:r>
                      <a:br>
                        <a:rPr lang="en-US" sz="1600" b="1" baseline="0" dirty="0">
                          <a:solidFill>
                            <a:schemeClr val="tx1"/>
                          </a:solidFill>
                          <a:latin typeface="TH Sarabun New" panose="020B0500040200020003" pitchFamily="34" charset="-34"/>
                          <a:cs typeface="TH Sarabun New" panose="020B0500040200020003" pitchFamily="34" charset="-34"/>
                        </a:rPr>
                      </a:br>
                      <a:r>
                        <a:rPr lang="en-US" sz="1600" b="1" baseline="0" dirty="0">
                          <a:solidFill>
                            <a:schemeClr val="tx1"/>
                          </a:solidFill>
                          <a:latin typeface="TH Sarabun New" panose="020B0500040200020003" pitchFamily="34" charset="-34"/>
                          <a:cs typeface="TH Sarabun New" panose="020B0500040200020003" pitchFamily="34" charset="-34"/>
                        </a:rPr>
                        <a:t>“</a:t>
                      </a:r>
                      <a:r>
                        <a:rPr lang="en-US" sz="1600" b="1" baseline="0" dirty="0" err="1">
                          <a:solidFill>
                            <a:schemeClr val="tx1"/>
                          </a:solidFill>
                          <a:latin typeface="TH Sarabun New" panose="020B0500040200020003" pitchFamily="34" charset="-34"/>
                          <a:cs typeface="TH Sarabun New" panose="020B0500040200020003" pitchFamily="34" charset="-34"/>
                        </a:rPr>
                        <a:t>Kok</a:t>
                      </a:r>
                      <a:r>
                        <a:rPr lang="en-US" sz="1600" b="1" baseline="0" dirty="0">
                          <a:solidFill>
                            <a:schemeClr val="tx1"/>
                          </a:solidFill>
                          <a:latin typeface="TH Sarabun New" panose="020B0500040200020003" pitchFamily="34" charset="-34"/>
                          <a:cs typeface="TH Sarabun New" panose="020B0500040200020003" pitchFamily="34" charset="-34"/>
                        </a:rPr>
                        <a:t> </a:t>
                      </a:r>
                      <a:r>
                        <a:rPr lang="en-US" sz="1600" b="1" baseline="0" dirty="0" err="1">
                          <a:solidFill>
                            <a:schemeClr val="tx1"/>
                          </a:solidFill>
                          <a:latin typeface="TH Sarabun New" panose="020B0500040200020003" pitchFamily="34" charset="-34"/>
                          <a:cs typeface="TH Sarabun New" panose="020B0500040200020003" pitchFamily="34" charset="-34"/>
                        </a:rPr>
                        <a:t>Nong</a:t>
                      </a:r>
                      <a:r>
                        <a:rPr lang="en-US" sz="1600" b="1" baseline="0" dirty="0">
                          <a:solidFill>
                            <a:schemeClr val="tx1"/>
                          </a:solidFill>
                          <a:latin typeface="TH Sarabun New" panose="020B0500040200020003" pitchFamily="34" charset="-34"/>
                          <a:cs typeface="TH Sarabun New" panose="020B0500040200020003" pitchFamily="34" charset="-34"/>
                        </a:rPr>
                        <a:t> Na Model”</a:t>
                      </a:r>
                      <a:endParaRPr lang="en-US" sz="1600" b="1" dirty="0">
                        <a:solidFill>
                          <a:schemeClr val="tx1"/>
                        </a:solidFill>
                        <a:latin typeface="TH Sarabun New" panose="020B0500040200020003" pitchFamily="34" charset="-34"/>
                        <a:cs typeface="TH Sarabun New" panose="020B0500040200020003" pitchFamily="34" charset="-34"/>
                      </a:endParaRPr>
                    </a:p>
                  </a:txBody>
                  <a:tcPr marL="72000" marR="72000" marT="28800" marB="28800" anchor="ctr"/>
                </a:tc>
                <a:tc>
                  <a:txBody>
                    <a:bodyPr/>
                    <a:lstStyle/>
                    <a:p>
                      <a:pPr marL="0" marR="0" lvl="0" indent="0" algn="l" defTabSz="514347"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H Sarabun New" panose="020B0500040200020003" pitchFamily="34" charset="-34"/>
                          <a:cs typeface="TH Sarabun New" panose="020B0500040200020003" pitchFamily="34" charset="-34"/>
                        </a:rPr>
                        <a:t>Develop New Agriculture Theory: self-dependence</a:t>
                      </a: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All provinces</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4.9</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3.1</a:t>
                      </a:r>
                    </a:p>
                  </a:txBody>
                  <a:tcPr marL="72000" marR="72000" marT="28800" marB="28800" anchor="ctr"/>
                </a:tc>
                <a:extLst>
                  <a:ext uri="{0D108BD9-81ED-4DB2-BD59-A6C34878D82A}">
                    <a16:rowId xmlns:a16="http://schemas.microsoft.com/office/drawing/2014/main" val="10006"/>
                  </a:ext>
                </a:extLst>
              </a:tr>
              <a:tr h="211049">
                <a:tc>
                  <a:txBody>
                    <a:bodyPr/>
                    <a:lstStyle/>
                    <a:p>
                      <a:r>
                        <a:rPr lang="en-US" sz="1600" b="1" dirty="0">
                          <a:solidFill>
                            <a:schemeClr val="tx1"/>
                          </a:solidFill>
                          <a:latin typeface="TH Sarabun New" panose="020B0500040200020003" pitchFamily="34" charset="-34"/>
                          <a:cs typeface="TH Sarabun New" panose="020B0500040200020003" pitchFamily="34" charset="-34"/>
                        </a:rPr>
                        <a:t>Developing One Stop Service for Soil and Fertilizer</a:t>
                      </a:r>
                      <a:r>
                        <a:rPr lang="en-US" sz="1600" b="1" baseline="0" dirty="0">
                          <a:solidFill>
                            <a:schemeClr val="tx1"/>
                          </a:solidFill>
                          <a:latin typeface="TH Sarabun New" panose="020B0500040200020003" pitchFamily="34" charset="-34"/>
                          <a:cs typeface="TH Sarabun New" panose="020B0500040200020003" pitchFamily="34" charset="-34"/>
                        </a:rPr>
                        <a:t> for Communities</a:t>
                      </a:r>
                      <a:endParaRPr lang="en-US" sz="1600" b="1" dirty="0">
                        <a:solidFill>
                          <a:schemeClr val="tx1"/>
                        </a:solidFill>
                        <a:latin typeface="TH Sarabun New" panose="020B0500040200020003" pitchFamily="34" charset="-34"/>
                        <a:cs typeface="TH Sarabun New" panose="020B0500040200020003" pitchFamily="34" charset="-34"/>
                      </a:endParaRP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Develop large</a:t>
                      </a:r>
                      <a:r>
                        <a:rPr lang="en-US" sz="1400" baseline="0" dirty="0">
                          <a:solidFill>
                            <a:schemeClr val="tx1"/>
                          </a:solidFill>
                          <a:latin typeface="TH Sarabun New" panose="020B0500040200020003" pitchFamily="34" charset="-34"/>
                          <a:cs typeface="TH Sarabun New" panose="020B0500040200020003" pitchFamily="34" charset="-34"/>
                        </a:rPr>
                        <a:t> </a:t>
                      </a:r>
                      <a:r>
                        <a:rPr lang="en-US" sz="1400" dirty="0">
                          <a:solidFill>
                            <a:schemeClr val="tx1"/>
                          </a:solidFill>
                          <a:latin typeface="TH Sarabun New" panose="020B0500040200020003" pitchFamily="34" charset="-34"/>
                          <a:cs typeface="TH Sarabun New" panose="020B0500040200020003" pitchFamily="34" charset="-34"/>
                        </a:rPr>
                        <a:t>and modern agriculture</a:t>
                      </a:r>
                    </a:p>
                  </a:txBody>
                  <a:tcPr marL="72000" marR="72000" marT="28800" marB="28800" anchor="ctr"/>
                </a:tc>
                <a:tc>
                  <a:txBody>
                    <a:bodyPr/>
                    <a:lstStyle/>
                    <a:p>
                      <a:r>
                        <a:rPr lang="en-US" sz="1400" dirty="0">
                          <a:solidFill>
                            <a:schemeClr val="tx1"/>
                          </a:solidFill>
                          <a:latin typeface="TH Sarabun New" panose="020B0500040200020003" pitchFamily="34" charset="-34"/>
                          <a:cs typeface="TH Sarabun New" panose="020B0500040200020003" pitchFamily="34" charset="-34"/>
                        </a:rPr>
                        <a:t>All provinces</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0.2</a:t>
                      </a:r>
                    </a:p>
                  </a:txBody>
                  <a:tcPr marL="72000" marR="72000" marT="28800" marB="28800" anchor="ctr"/>
                </a:tc>
                <a:tc>
                  <a:txBody>
                    <a:bodyPr/>
                    <a:lstStyle/>
                    <a:p>
                      <a:pPr algn="ctr"/>
                      <a:r>
                        <a:rPr lang="en-US" sz="1400" dirty="0">
                          <a:solidFill>
                            <a:schemeClr val="tx1"/>
                          </a:solidFill>
                          <a:latin typeface="TH Sarabun New" panose="020B0500040200020003" pitchFamily="34" charset="-34"/>
                          <a:cs typeface="TH Sarabun New" panose="020B0500040200020003" pitchFamily="34" charset="-34"/>
                        </a:rPr>
                        <a:t>0.06</a:t>
                      </a:r>
                    </a:p>
                  </a:txBody>
                  <a:tcPr marL="72000" marR="72000" marT="28800" marB="28800" anchor="ct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4271D9BA-CE36-4F5E-9E30-0D663F2410B9}"/>
              </a:ext>
            </a:extLst>
          </p:cNvPr>
          <p:cNvSpPr txBox="1"/>
          <p:nvPr/>
        </p:nvSpPr>
        <p:spPr>
          <a:xfrm>
            <a:off x="775759" y="6606090"/>
            <a:ext cx="4053162" cy="276999"/>
          </a:xfrm>
          <a:prstGeom prst="rect">
            <a:avLst/>
          </a:prstGeom>
          <a:noFill/>
        </p:spPr>
        <p:txBody>
          <a:bodyPr wrap="square" rtlCol="0">
            <a:spAutoFit/>
          </a:bodyPr>
          <a:lstStyle/>
          <a:p>
            <a:r>
              <a:rPr lang="en-US" sz="1200" i="1" dirty="0">
                <a:latin typeface="TH Sarabun New" panose="020B0500040200020003" pitchFamily="34" charset="-34"/>
                <a:cs typeface="TH Sarabun New" panose="020B0500040200020003" pitchFamily="34" charset="-34"/>
              </a:rPr>
              <a:t>Source: Compiled by TDRI; Disbursements calculated by TDRI</a:t>
            </a:r>
          </a:p>
        </p:txBody>
      </p:sp>
    </p:spTree>
    <p:extLst>
      <p:ext uri="{BB962C8B-B14F-4D97-AF65-F5344CB8AC3E}">
        <p14:creationId xmlns:p14="http://schemas.microsoft.com/office/powerpoint/2010/main" val="2637733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56D0-B502-4A70-894B-55264B45DB6E}"/>
              </a:ext>
            </a:extLst>
          </p:cNvPr>
          <p:cNvSpPr>
            <a:spLocks noGrp="1"/>
          </p:cNvSpPr>
          <p:nvPr>
            <p:ph type="title"/>
          </p:nvPr>
        </p:nvSpPr>
        <p:spPr>
          <a:xfrm>
            <a:off x="838199" y="365126"/>
            <a:ext cx="11020425" cy="939800"/>
          </a:xfrm>
        </p:spPr>
        <p:txBody>
          <a:bodyPr>
            <a:noAutofit/>
          </a:bodyPr>
          <a:lstStyle/>
          <a:p>
            <a:pPr algn="r"/>
            <a:r>
              <a:rPr lang="en-US" sz="3200" dirty="0">
                <a:latin typeface="Arial" panose="020B0604020202020204" pitchFamily="34" charset="0"/>
                <a:cs typeface="Arial" panose="020B0604020202020204" pitchFamily="34" charset="0"/>
              </a:rPr>
              <a:t>Economic restructuring projects and major concerns</a:t>
            </a:r>
            <a:endParaRPr lang="th-TH" sz="3200" dirty="0">
              <a:latin typeface="Arial" panose="020B0604020202020204" pitchFamily="34" charset="0"/>
            </a:endParaRPr>
          </a:p>
        </p:txBody>
      </p:sp>
      <p:sp>
        <p:nvSpPr>
          <p:cNvPr id="3" name="Content Placeholder 2">
            <a:extLst>
              <a:ext uri="{FF2B5EF4-FFF2-40B4-BE49-F238E27FC236}">
                <a16:creationId xmlns:a16="http://schemas.microsoft.com/office/drawing/2014/main" id="{760627A8-8BD9-4653-86D9-7FA2A169145D}"/>
              </a:ext>
            </a:extLst>
          </p:cNvPr>
          <p:cNvSpPr>
            <a:spLocks noGrp="1"/>
          </p:cNvSpPr>
          <p:nvPr>
            <p:ph idx="1"/>
          </p:nvPr>
        </p:nvSpPr>
        <p:spPr>
          <a:xfrm>
            <a:off x="676275" y="1381124"/>
            <a:ext cx="10677525" cy="5111749"/>
          </a:xfrm>
        </p:spPr>
        <p:txBody>
          <a:bodyPr>
            <a:normAutofit/>
          </a:bodyPr>
          <a:lstStyle/>
          <a:p>
            <a:r>
              <a:rPr lang="en-US" sz="2400" b="1" dirty="0">
                <a:latin typeface="Arial" panose="020B0604020202020204" pitchFamily="34" charset="0"/>
              </a:rPr>
              <a:t>Three major concerns</a:t>
            </a:r>
          </a:p>
          <a:p>
            <a:pPr lvl="1"/>
            <a:r>
              <a:rPr lang="en-US" sz="2000" b="1" dirty="0">
                <a:latin typeface="Arial" panose="020B0604020202020204" pitchFamily="34" charset="0"/>
              </a:rPr>
              <a:t>1) It is extremely difficult, if not impossible, to restructure the tourism-dependent economy in the short-term due to many rigidities and adjustment costs</a:t>
            </a:r>
          </a:p>
          <a:p>
            <a:pPr lvl="2"/>
            <a:r>
              <a:rPr lang="en-US" sz="1600" b="1" dirty="0">
                <a:latin typeface="Arial" panose="020B0604020202020204" pitchFamily="34" charset="0"/>
              </a:rPr>
              <a:t>Thailand depended heavily on tourism, which is the second largest income-generating sector with 40 million tourists</a:t>
            </a:r>
          </a:p>
          <a:p>
            <a:pPr lvl="2"/>
            <a:r>
              <a:rPr lang="en-US" sz="1600" b="1" dirty="0">
                <a:latin typeface="Arial" panose="020B0604020202020204" pitchFamily="34" charset="0"/>
              </a:rPr>
              <a:t>It will take at least 2-3 years for tourism to recover</a:t>
            </a:r>
          </a:p>
          <a:p>
            <a:pPr lvl="2"/>
            <a:r>
              <a:rPr lang="en-US" sz="1600" b="1" dirty="0">
                <a:latin typeface="Arial" panose="020B0604020202020204" pitchFamily="34" charset="0"/>
              </a:rPr>
              <a:t>Yet it is unreasonable to expect a full  recovery and back to a normal business</a:t>
            </a:r>
          </a:p>
          <a:p>
            <a:pPr lvl="2"/>
            <a:r>
              <a:rPr lang="en-US" sz="1600" b="1" dirty="0">
                <a:latin typeface="Arial" panose="020B0604020202020204" pitchFamily="34" charset="0"/>
              </a:rPr>
              <a:t>As long as the international travel ban is not lifted (due to the public fear of second wave of Covid-19 infection), </a:t>
            </a:r>
          </a:p>
          <a:p>
            <a:pPr lvl="3"/>
            <a:r>
              <a:rPr lang="en-US" sz="1400" b="1" dirty="0">
                <a:latin typeface="Arial" panose="020B0604020202020204" pitchFamily="34" charset="0"/>
              </a:rPr>
              <a:t>millions of workers will be unemployed, resulting in miserable lives of their families</a:t>
            </a:r>
          </a:p>
          <a:p>
            <a:pPr lvl="3"/>
            <a:r>
              <a:rPr lang="en-US" sz="1400" b="1" dirty="0">
                <a:latin typeface="Arial" panose="020B0604020202020204" pitchFamily="34" charset="0"/>
              </a:rPr>
              <a:t>ten of thousands of SMEs will be bankrupted</a:t>
            </a:r>
          </a:p>
          <a:p>
            <a:pPr lvl="3"/>
            <a:r>
              <a:rPr lang="en-US" sz="1400" b="1" dirty="0">
                <a:latin typeface="Arial" panose="020B0604020202020204" pitchFamily="34" charset="0"/>
              </a:rPr>
              <a:t>social unrest will be uncontrollable</a:t>
            </a:r>
          </a:p>
          <a:p>
            <a:pPr lvl="3"/>
            <a:r>
              <a:rPr lang="en-US" sz="1400" b="1" dirty="0">
                <a:latin typeface="Arial" panose="020B0604020202020204" pitchFamily="34" charset="0"/>
              </a:rPr>
              <a:t>Economic crisis will be unavoidable</a:t>
            </a:r>
          </a:p>
          <a:p>
            <a:pPr lvl="1"/>
            <a:endParaRPr lang="th-TH" sz="2000" dirty="0">
              <a:latin typeface="Arial" panose="020B0604020202020204" pitchFamily="34" charset="0"/>
            </a:endParaRPr>
          </a:p>
          <a:p>
            <a:pPr lvl="1"/>
            <a:endParaRPr lang="th-TH" sz="2000" dirty="0">
              <a:latin typeface="Arial" panose="020B0604020202020204" pitchFamily="34" charset="0"/>
            </a:endParaRPr>
          </a:p>
          <a:p>
            <a:pPr lvl="1"/>
            <a:endParaRPr lang="th-TH" sz="20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0C12D870-9C33-4272-89AD-E9064AE8E0FE}"/>
              </a:ext>
            </a:extLst>
          </p:cNvPr>
          <p:cNvSpPr>
            <a:spLocks noGrp="1"/>
          </p:cNvSpPr>
          <p:nvPr>
            <p:ph type="sldNum" sz="quarter" idx="12"/>
          </p:nvPr>
        </p:nvSpPr>
        <p:spPr/>
        <p:txBody>
          <a:bodyPr/>
          <a:lstStyle/>
          <a:p>
            <a:fld id="{38296854-0A65-4BD2-A2D5-CA2F6CAA1099}" type="slidenum">
              <a:rPr lang="th-TH" smtClean="0"/>
              <a:t>47</a:t>
            </a:fld>
            <a:endParaRPr lang="th-TH"/>
          </a:p>
        </p:txBody>
      </p:sp>
    </p:spTree>
    <p:extLst>
      <p:ext uri="{BB962C8B-B14F-4D97-AF65-F5344CB8AC3E}">
        <p14:creationId xmlns:p14="http://schemas.microsoft.com/office/powerpoint/2010/main" val="2252529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56D0-B502-4A70-894B-55264B45DB6E}"/>
              </a:ext>
            </a:extLst>
          </p:cNvPr>
          <p:cNvSpPr>
            <a:spLocks noGrp="1"/>
          </p:cNvSpPr>
          <p:nvPr>
            <p:ph type="title"/>
          </p:nvPr>
        </p:nvSpPr>
        <p:spPr>
          <a:xfrm>
            <a:off x="838199" y="365126"/>
            <a:ext cx="11020425" cy="939800"/>
          </a:xfrm>
        </p:spPr>
        <p:txBody>
          <a:bodyPr>
            <a:noAutofit/>
          </a:bodyPr>
          <a:lstStyle/>
          <a:p>
            <a:pPr algn="r"/>
            <a:r>
              <a:rPr lang="en-US" sz="2800" dirty="0">
                <a:latin typeface="Arial" panose="020B0604020202020204" pitchFamily="34" charset="0"/>
                <a:cs typeface="Arial" panose="020B0604020202020204" pitchFamily="34" charset="0"/>
              </a:rPr>
              <a:t>Three major policy concerns (cont.)</a:t>
            </a:r>
            <a:endParaRPr lang="th-TH" sz="2800" dirty="0">
              <a:latin typeface="Arial" panose="020B0604020202020204" pitchFamily="34" charset="0"/>
            </a:endParaRPr>
          </a:p>
        </p:txBody>
      </p:sp>
      <p:sp>
        <p:nvSpPr>
          <p:cNvPr id="3" name="Content Placeholder 2">
            <a:extLst>
              <a:ext uri="{FF2B5EF4-FFF2-40B4-BE49-F238E27FC236}">
                <a16:creationId xmlns:a16="http://schemas.microsoft.com/office/drawing/2014/main" id="{760627A8-8BD9-4653-86D9-7FA2A169145D}"/>
              </a:ext>
            </a:extLst>
          </p:cNvPr>
          <p:cNvSpPr>
            <a:spLocks noGrp="1"/>
          </p:cNvSpPr>
          <p:nvPr>
            <p:ph idx="1"/>
          </p:nvPr>
        </p:nvSpPr>
        <p:spPr>
          <a:xfrm>
            <a:off x="419879" y="1381124"/>
            <a:ext cx="10933922" cy="5262272"/>
          </a:xfrm>
        </p:spPr>
        <p:txBody>
          <a:bodyPr>
            <a:normAutofit fontScale="92500"/>
          </a:bodyPr>
          <a:lstStyle/>
          <a:p>
            <a:pPr lvl="1"/>
            <a:r>
              <a:rPr lang="en-US" sz="2000" b="1" dirty="0">
                <a:latin typeface="Arial" panose="020B0604020202020204" pitchFamily="34" charset="0"/>
              </a:rPr>
              <a:t>2) Except the recently approved employment projects for the newly college graduates and agricultural projects, the restructuring programs do not yet have any concrete employment creation projects that can create employment for more than 7-8 million workers in the tourist-related industry?</a:t>
            </a:r>
          </a:p>
          <a:p>
            <a:pPr lvl="2"/>
            <a:r>
              <a:rPr lang="en-US" sz="1800" b="1" dirty="0">
                <a:latin typeface="Arial" panose="020B0604020202020204" pitchFamily="34" charset="0"/>
              </a:rPr>
              <a:t>Most workers have low skill and low education</a:t>
            </a:r>
          </a:p>
          <a:p>
            <a:pPr lvl="2"/>
            <a:r>
              <a:rPr lang="en-US" sz="1800" b="1" dirty="0">
                <a:latin typeface="Arial" panose="020B0604020202020204" pitchFamily="34" charset="0"/>
              </a:rPr>
              <a:t>They do not have any agricultural skills because they left their farms when they were young</a:t>
            </a:r>
          </a:p>
          <a:p>
            <a:pPr lvl="1"/>
            <a:endParaRPr lang="en-US" dirty="0">
              <a:latin typeface="Arial" panose="020B0604020202020204" pitchFamily="34" charset="0"/>
            </a:endParaRPr>
          </a:p>
          <a:p>
            <a:pPr lvl="1"/>
            <a:r>
              <a:rPr lang="en-US" sz="2000" b="1" dirty="0">
                <a:latin typeface="Arial" panose="020B0604020202020204" pitchFamily="34" charset="0"/>
              </a:rPr>
              <a:t>3) Another concern is that most of the 46,000 projects proposed by the government agencies may not be the sound projects</a:t>
            </a:r>
            <a:endParaRPr lang="en-US" b="1" dirty="0">
              <a:latin typeface="Arial" panose="020B0604020202020204" pitchFamily="34" charset="0"/>
            </a:endParaRPr>
          </a:p>
          <a:p>
            <a:pPr lvl="2"/>
            <a:r>
              <a:rPr lang="en-US" sz="1800" b="1" dirty="0">
                <a:latin typeface="Arial" panose="020B0604020202020204" pitchFamily="34" charset="0"/>
              </a:rPr>
              <a:t>Most failed to be financed under the fiscal budget proposal </a:t>
            </a:r>
          </a:p>
          <a:p>
            <a:pPr lvl="2"/>
            <a:r>
              <a:rPr lang="en-US" sz="1800" b="1" dirty="0">
                <a:latin typeface="Arial" panose="020B0604020202020204" pitchFamily="34" charset="0"/>
              </a:rPr>
              <a:t>They are mainly proposed by the government agencies with no/ or little process of participation by stakeholders</a:t>
            </a:r>
          </a:p>
          <a:p>
            <a:pPr lvl="2"/>
            <a:r>
              <a:rPr lang="en-US" sz="1800" b="1" dirty="0">
                <a:latin typeface="Arial" panose="020B0604020202020204" pitchFamily="34" charset="0"/>
              </a:rPr>
              <a:t>The large number of projects reflect the fragmentation problems, competition for budget and thus lack of integrated policies </a:t>
            </a:r>
          </a:p>
          <a:p>
            <a:pPr lvl="2"/>
            <a:r>
              <a:rPr lang="en-US" sz="1800" b="1" dirty="0">
                <a:latin typeface="Arial" panose="020B0604020202020204" pitchFamily="34" charset="0"/>
              </a:rPr>
              <a:t>Yet the economic stimulus/ restructuring program will be the largest stimulus / restructuring package in modern  history of Thai economic policy, using 400 billion baht of loan</a:t>
            </a:r>
          </a:p>
          <a:p>
            <a:pPr lvl="2"/>
            <a:r>
              <a:rPr lang="en-US" sz="1800" b="1" dirty="0">
                <a:latin typeface="Arial" panose="020B0604020202020204" pitchFamily="34" charset="0"/>
              </a:rPr>
              <a:t>The stake for Thai people, the economy and the government is extremely high</a:t>
            </a:r>
          </a:p>
          <a:p>
            <a:pPr lvl="3"/>
            <a:r>
              <a:rPr lang="en-US" sz="1600" b="1" dirty="0">
                <a:latin typeface="Arial" panose="020B0604020202020204" pitchFamily="34" charset="0"/>
              </a:rPr>
              <a:t>Thailand cannot afford the failure </a:t>
            </a:r>
            <a:endParaRPr lang="th-TH" sz="1600" b="1" dirty="0">
              <a:latin typeface="Arial" panose="020B0604020202020204" pitchFamily="34" charset="0"/>
            </a:endParaRPr>
          </a:p>
          <a:p>
            <a:pPr lvl="1"/>
            <a:endParaRPr lang="th-TH" sz="2000" dirty="0">
              <a:latin typeface="Arial" panose="020B0604020202020204" pitchFamily="34" charset="0"/>
            </a:endParaRPr>
          </a:p>
          <a:p>
            <a:pPr lvl="1"/>
            <a:endParaRPr lang="th-TH" sz="2000" dirty="0">
              <a:latin typeface="Arial" panose="020B0604020202020204" pitchFamily="34" charset="0"/>
            </a:endParaRPr>
          </a:p>
          <a:p>
            <a:pPr lvl="1"/>
            <a:endParaRPr lang="th-TH" sz="20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0C12D870-9C33-4272-89AD-E9064AE8E0FE}"/>
              </a:ext>
            </a:extLst>
          </p:cNvPr>
          <p:cNvSpPr>
            <a:spLocks noGrp="1"/>
          </p:cNvSpPr>
          <p:nvPr>
            <p:ph type="sldNum" sz="quarter" idx="12"/>
          </p:nvPr>
        </p:nvSpPr>
        <p:spPr/>
        <p:txBody>
          <a:bodyPr/>
          <a:lstStyle/>
          <a:p>
            <a:fld id="{38296854-0A65-4BD2-A2D5-CA2F6CAA1099}" type="slidenum">
              <a:rPr lang="th-TH" smtClean="0"/>
              <a:t>48</a:t>
            </a:fld>
            <a:endParaRPr lang="th-TH"/>
          </a:p>
        </p:txBody>
      </p:sp>
    </p:spTree>
    <p:extLst>
      <p:ext uri="{BB962C8B-B14F-4D97-AF65-F5344CB8AC3E}">
        <p14:creationId xmlns:p14="http://schemas.microsoft.com/office/powerpoint/2010/main" val="4037716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56D0-B502-4A70-894B-55264B45DB6E}"/>
              </a:ext>
            </a:extLst>
          </p:cNvPr>
          <p:cNvSpPr>
            <a:spLocks noGrp="1"/>
          </p:cNvSpPr>
          <p:nvPr>
            <p:ph type="title"/>
          </p:nvPr>
        </p:nvSpPr>
        <p:spPr>
          <a:xfrm>
            <a:off x="838199" y="365126"/>
            <a:ext cx="11020425" cy="939800"/>
          </a:xfrm>
        </p:spPr>
        <p:txBody>
          <a:bodyPr>
            <a:noAutofit/>
          </a:bodyPr>
          <a:lstStyle/>
          <a:p>
            <a:pPr algn="r"/>
            <a:r>
              <a:rPr lang="en-US" sz="3200" dirty="0">
                <a:latin typeface="Arial" panose="020B0604020202020204" pitchFamily="34" charset="0"/>
                <a:cs typeface="Arial" panose="020B0604020202020204" pitchFamily="34" charset="0"/>
              </a:rPr>
              <a:t>Three challenging issues</a:t>
            </a:r>
            <a:endParaRPr lang="th-TH" sz="3200" dirty="0">
              <a:latin typeface="Arial" panose="020B0604020202020204" pitchFamily="34" charset="0"/>
            </a:endParaRPr>
          </a:p>
        </p:txBody>
      </p:sp>
      <p:sp>
        <p:nvSpPr>
          <p:cNvPr id="3" name="Content Placeholder 2">
            <a:extLst>
              <a:ext uri="{FF2B5EF4-FFF2-40B4-BE49-F238E27FC236}">
                <a16:creationId xmlns:a16="http://schemas.microsoft.com/office/drawing/2014/main" id="{760627A8-8BD9-4653-86D9-7FA2A169145D}"/>
              </a:ext>
            </a:extLst>
          </p:cNvPr>
          <p:cNvSpPr>
            <a:spLocks noGrp="1"/>
          </p:cNvSpPr>
          <p:nvPr>
            <p:ph idx="1"/>
          </p:nvPr>
        </p:nvSpPr>
        <p:spPr>
          <a:xfrm>
            <a:off x="676275" y="1381124"/>
            <a:ext cx="10677525" cy="5111749"/>
          </a:xfrm>
        </p:spPr>
        <p:txBody>
          <a:bodyPr>
            <a:normAutofit fontScale="92500" lnSpcReduction="10000"/>
          </a:bodyPr>
          <a:lstStyle/>
          <a:p>
            <a:pPr lvl="1"/>
            <a:r>
              <a:rPr lang="en-US" sz="2400" b="1" dirty="0">
                <a:latin typeface="Arial" panose="020B0604020202020204" pitchFamily="34" charset="0"/>
              </a:rPr>
              <a:t>1) Should Thailand adopt a more liberal tourism program (than the current “Special </a:t>
            </a:r>
            <a:r>
              <a:rPr lang="en-US" b="1" dirty="0">
                <a:latin typeface="Arial" panose="020B0604020202020204" pitchFamily="34" charset="0"/>
              </a:rPr>
              <a:t>Visa Tourist Program which can only attract a few hundreds of millionaire tourists) </a:t>
            </a:r>
            <a:r>
              <a:rPr lang="en-US" sz="2400" b="1" dirty="0">
                <a:latin typeface="Arial" panose="020B0604020202020204" pitchFamily="34" charset="0"/>
              </a:rPr>
              <a:t>to attract large number of tourists from highly selected countries?</a:t>
            </a:r>
          </a:p>
          <a:p>
            <a:pPr lvl="2"/>
            <a:r>
              <a:rPr lang="en-US" dirty="0">
                <a:latin typeface="Arial" panose="020B0604020202020204" pitchFamily="34" charset="0"/>
              </a:rPr>
              <a:t>Allowing foreign tourists from a few </a:t>
            </a:r>
            <a:r>
              <a:rPr lang="en-US" sz="2000" dirty="0">
                <a:latin typeface="Arial" panose="020B0604020202020204" pitchFamily="34" charset="0"/>
              </a:rPr>
              <a:t>highly selected countries to visit Thailand without a 14-day quarantine, but with the Covid</a:t>
            </a:r>
            <a:r>
              <a:rPr lang="en-US" dirty="0">
                <a:latin typeface="Arial" panose="020B0604020202020204" pitchFamily="34" charset="0"/>
              </a:rPr>
              <a:t>-19 PCR tests</a:t>
            </a:r>
          </a:p>
          <a:p>
            <a:pPr lvl="2"/>
            <a:r>
              <a:rPr lang="en-US" dirty="0">
                <a:latin typeface="Arial" panose="020B0604020202020204" pitchFamily="34" charset="0"/>
              </a:rPr>
              <a:t>A recent BOT study (2020) shows that allowing 30% more tourists will reduce NPL of all borrowers from 10% to 6.5%, but with higher risk of Covid-19 infection </a:t>
            </a:r>
          </a:p>
          <a:p>
            <a:pPr lvl="2"/>
            <a:r>
              <a:rPr lang="en-US" dirty="0">
                <a:latin typeface="Arial" panose="020B0604020202020204" pitchFamily="34" charset="0"/>
              </a:rPr>
              <a:t>There is an urgent need for a cost-benefit and risk management study that evaluate the health risk and associated costs, and the economic benefits of the program</a:t>
            </a:r>
          </a:p>
          <a:p>
            <a:pPr lvl="1"/>
            <a:r>
              <a:rPr lang="en-US" b="1" dirty="0">
                <a:latin typeface="Arial" panose="020B0604020202020204" pitchFamily="34" charset="0"/>
              </a:rPr>
              <a:t>2) What kinds of projects that can create employment for more than 7-8 million workers in the tourist-related industry?</a:t>
            </a:r>
          </a:p>
          <a:p>
            <a:pPr lvl="2"/>
            <a:r>
              <a:rPr lang="en-US" sz="2000" dirty="0">
                <a:latin typeface="Arial" panose="020B0604020202020204" pitchFamily="34" charset="0"/>
                <a:cs typeface="Arial" panose="020B0604020202020204" pitchFamily="34" charset="0"/>
              </a:rPr>
              <a:t>How should the projects create employment and necessary skills for most of unemployed workers in the tourism-related industries? </a:t>
            </a:r>
          </a:p>
          <a:p>
            <a:pPr lvl="2"/>
            <a:r>
              <a:rPr lang="en-US" dirty="0">
                <a:latin typeface="Arial" panose="020B0604020202020204" pitchFamily="34" charset="0"/>
                <a:cs typeface="Arial" panose="020B0604020202020204" pitchFamily="34" charset="0"/>
              </a:rPr>
              <a:t>What kinds of skill retraining programs that are suitable to the behavior of unemployed workers (mostly with secondary education) in the service sector, as well as the type of skills that are demanded by the small business in the informal sector?</a:t>
            </a:r>
            <a:endParaRPr lang="en-US" sz="2000" dirty="0">
              <a:latin typeface="Arial" panose="020B0604020202020204" pitchFamily="34" charset="0"/>
              <a:cs typeface="Arial" panose="020B0604020202020204" pitchFamily="34" charset="0"/>
            </a:endParaRPr>
          </a:p>
          <a:p>
            <a:pPr lvl="2"/>
            <a:endParaRPr lang="en-US" dirty="0">
              <a:latin typeface="Arial" panose="020B0604020202020204" pitchFamily="34" charset="0"/>
            </a:endParaRPr>
          </a:p>
          <a:p>
            <a:pPr lvl="1"/>
            <a:endParaRPr lang="th-TH" sz="2000" dirty="0">
              <a:latin typeface="Arial" panose="020B0604020202020204" pitchFamily="34" charset="0"/>
            </a:endParaRPr>
          </a:p>
          <a:p>
            <a:pPr lvl="1"/>
            <a:endParaRPr lang="th-TH" sz="2000" dirty="0">
              <a:latin typeface="Arial" panose="020B0604020202020204" pitchFamily="34" charset="0"/>
            </a:endParaRPr>
          </a:p>
          <a:p>
            <a:pPr lvl="1"/>
            <a:endParaRPr lang="th-TH" sz="20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0C12D870-9C33-4272-89AD-E9064AE8E0FE}"/>
              </a:ext>
            </a:extLst>
          </p:cNvPr>
          <p:cNvSpPr>
            <a:spLocks noGrp="1"/>
          </p:cNvSpPr>
          <p:nvPr>
            <p:ph type="sldNum" sz="quarter" idx="12"/>
          </p:nvPr>
        </p:nvSpPr>
        <p:spPr/>
        <p:txBody>
          <a:bodyPr/>
          <a:lstStyle/>
          <a:p>
            <a:fld id="{38296854-0A65-4BD2-A2D5-CA2F6CAA1099}" type="slidenum">
              <a:rPr lang="th-TH" smtClean="0"/>
              <a:t>49</a:t>
            </a:fld>
            <a:endParaRPr lang="th-TH"/>
          </a:p>
        </p:txBody>
      </p:sp>
    </p:spTree>
    <p:extLst>
      <p:ext uri="{BB962C8B-B14F-4D97-AF65-F5344CB8AC3E}">
        <p14:creationId xmlns:p14="http://schemas.microsoft.com/office/powerpoint/2010/main" val="259211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8A78-BAC5-4A09-B698-D09516F7546C}"/>
              </a:ext>
            </a:extLst>
          </p:cNvPr>
          <p:cNvSpPr>
            <a:spLocks noGrp="1"/>
          </p:cNvSpPr>
          <p:nvPr>
            <p:ph type="title"/>
          </p:nvPr>
        </p:nvSpPr>
        <p:spPr>
          <a:xfrm>
            <a:off x="0" y="2622550"/>
            <a:ext cx="12191999" cy="1330325"/>
          </a:xfrm>
          <a:solidFill>
            <a:srgbClr val="92D050"/>
          </a:solidFill>
        </p:spPr>
        <p:txBody>
          <a:bodyPr/>
          <a:lstStyle/>
          <a:p>
            <a:pPr algn="ctr"/>
            <a:r>
              <a:rPr lang="en-US" dirty="0"/>
              <a:t>A poll: two policy questions</a:t>
            </a:r>
          </a:p>
        </p:txBody>
      </p:sp>
    </p:spTree>
    <p:extLst>
      <p:ext uri="{BB962C8B-B14F-4D97-AF65-F5344CB8AC3E}">
        <p14:creationId xmlns:p14="http://schemas.microsoft.com/office/powerpoint/2010/main" val="2794006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19F6FA-7BCC-4FD2-801D-E1974E88AE0D}"/>
              </a:ext>
            </a:extLst>
          </p:cNvPr>
          <p:cNvSpPr>
            <a:spLocks noGrp="1"/>
          </p:cNvSpPr>
          <p:nvPr>
            <p:ph type="title"/>
          </p:nvPr>
        </p:nvSpPr>
        <p:spPr/>
        <p:txBody>
          <a:bodyPr/>
          <a:lstStyle/>
          <a:p>
            <a:pPr algn="r"/>
            <a:r>
              <a:rPr lang="en-US" sz="3600" dirty="0">
                <a:latin typeface="Arial" panose="020B0604020202020204" pitchFamily="34" charset="0"/>
                <a:cs typeface="Arial" panose="020B0604020202020204" pitchFamily="34" charset="0"/>
              </a:rPr>
              <a:t>Three challenging issues (cont.)</a:t>
            </a:r>
            <a:br>
              <a:rPr lang="en-US" sz="4400"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C8D59E9-5B95-4C43-AF25-AF562F62CC6C}"/>
              </a:ext>
            </a:extLst>
          </p:cNvPr>
          <p:cNvSpPr>
            <a:spLocks noGrp="1"/>
          </p:cNvSpPr>
          <p:nvPr>
            <p:ph idx="1"/>
          </p:nvPr>
        </p:nvSpPr>
        <p:spPr>
          <a:xfrm>
            <a:off x="838200" y="1352938"/>
            <a:ext cx="10515600" cy="5505061"/>
          </a:xfrm>
        </p:spPr>
        <p:txBody>
          <a:bodyPr>
            <a:normAutofit fontScale="70000" lnSpcReduction="20000"/>
          </a:bodyPr>
          <a:lstStyle/>
          <a:p>
            <a:pPr>
              <a:lnSpc>
                <a:spcPct val="170000"/>
              </a:lnSpc>
            </a:pPr>
            <a:r>
              <a:rPr lang="en-US" b="1" dirty="0">
                <a:latin typeface="Arial" panose="020B0604020202020204" pitchFamily="34" charset="0"/>
              </a:rPr>
              <a:t>3) Given the serious problems in the proposed economic stimulus/ restructuring projects, should the government consider revamping the current 46,111 projects proposed by the government agencies? </a:t>
            </a:r>
          </a:p>
          <a:p>
            <a:pPr lvl="1"/>
            <a:r>
              <a:rPr lang="en-US" sz="2800" dirty="0">
                <a:latin typeface="Arial" panose="020B0604020202020204" pitchFamily="34" charset="0"/>
                <a:cs typeface="Arial" panose="020B0604020202020204" pitchFamily="34" charset="0"/>
              </a:rPr>
              <a:t>So far, the government has not used necessary and more reliable data as well as empirical evidence to formulate the projects because they were hurriedly proposed in a few weeks.</a:t>
            </a:r>
          </a:p>
          <a:p>
            <a:pPr lvl="2"/>
            <a:r>
              <a:rPr lang="en-US" sz="2400" dirty="0">
                <a:latin typeface="Arial" panose="020B0604020202020204" pitchFamily="34" charset="0"/>
                <a:cs typeface="Arial" panose="020B0604020202020204" pitchFamily="34" charset="0"/>
              </a:rPr>
              <a:t>Sadly speaking, the government did not make use of the  information obtained from 28 million people who applied for the cash handout </a:t>
            </a:r>
          </a:p>
          <a:p>
            <a:pPr lvl="3"/>
            <a:r>
              <a:rPr lang="en-US" sz="2200" dirty="0">
                <a:latin typeface="Arial" panose="020B0604020202020204" pitchFamily="34" charset="0"/>
                <a:cs typeface="Arial" panose="020B0604020202020204" pitchFamily="34" charset="0"/>
              </a:rPr>
              <a:t>It contains the data on their employment situation and demographic characteristics, etc.</a:t>
            </a:r>
          </a:p>
          <a:p>
            <a:pPr lvl="2"/>
            <a:r>
              <a:rPr lang="en-US" sz="2200" dirty="0">
                <a:latin typeface="Arial" panose="020B0604020202020204" pitchFamily="34" charset="0"/>
                <a:cs typeface="Arial" panose="020B0604020202020204" pitchFamily="34" charset="0"/>
              </a:rPr>
              <a:t>Will the new economic ministers re-consider those 46,111 projects?</a:t>
            </a:r>
          </a:p>
          <a:p>
            <a:pPr lvl="2"/>
            <a:r>
              <a:rPr lang="en-US" sz="2200" dirty="0">
                <a:latin typeface="Arial" panose="020B0604020202020204" pitchFamily="34" charset="0"/>
                <a:cs typeface="Arial" panose="020B0604020202020204" pitchFamily="34" charset="0"/>
              </a:rPr>
              <a:t>If yes, what kind of restructuring projects ?</a:t>
            </a:r>
          </a:p>
          <a:p>
            <a:pPr marL="1371600" lvl="3" indent="0">
              <a:buNone/>
            </a:pPr>
            <a:endParaRPr lang="en-US"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How should the new projects be formulated so that they meet the challenging issues? </a:t>
            </a:r>
          </a:p>
          <a:p>
            <a:pPr lvl="2"/>
            <a:r>
              <a:rPr lang="en-US" sz="2200" dirty="0">
                <a:latin typeface="Arial" panose="020B0604020202020204" pitchFamily="34" charset="0"/>
                <a:cs typeface="Arial" panose="020B0604020202020204" pitchFamily="34" charset="0"/>
              </a:rPr>
              <a:t>E.g. participation of key stakeholders (at provincial level) in the process of project formulation &amp; implementation</a:t>
            </a:r>
          </a:p>
          <a:p>
            <a:pPr lvl="2"/>
            <a:r>
              <a:rPr lang="en-US" sz="2200" dirty="0">
                <a:latin typeface="Arial" panose="020B0604020202020204" pitchFamily="34" charset="0"/>
                <a:cs typeface="Arial" panose="020B0604020202020204" pitchFamily="34" charset="0"/>
              </a:rPr>
              <a:t>Decentralization of the project proposal process with a guideline from the central government</a:t>
            </a:r>
          </a:p>
          <a:p>
            <a:pPr lvl="1"/>
            <a:r>
              <a:rPr lang="en-US" sz="2600" dirty="0">
                <a:latin typeface="Arial" panose="020B0604020202020204" pitchFamily="34" charset="0"/>
                <a:cs typeface="Arial" panose="020B0604020202020204" pitchFamily="34" charset="0"/>
              </a:rPr>
              <a:t>How should the projects be monitored?</a:t>
            </a:r>
          </a:p>
          <a:p>
            <a:pPr lvl="2"/>
            <a:r>
              <a:rPr lang="en-US" sz="2200" dirty="0">
                <a:latin typeface="Arial" panose="020B0604020202020204" pitchFamily="34" charset="0"/>
                <a:cs typeface="Arial" panose="020B0604020202020204" pitchFamily="34" charset="0"/>
              </a:rPr>
              <a:t>Proposed projects must contain clear objectives and achievable targets that can be measured </a:t>
            </a:r>
          </a:p>
          <a:p>
            <a:pPr lvl="1"/>
            <a:r>
              <a:rPr lang="en-US" sz="2600" dirty="0">
                <a:latin typeface="Arial" panose="020B0604020202020204" pitchFamily="34" charset="0"/>
                <a:cs typeface="Arial" panose="020B0604020202020204" pitchFamily="34" charset="0"/>
              </a:rPr>
              <a:t>Etc.</a:t>
            </a:r>
            <a:br>
              <a:rPr lang="en-US" sz="2600" dirty="0">
                <a:latin typeface="Arial" panose="020B0604020202020204" pitchFamily="34" charset="0"/>
                <a:cs typeface="Arial" panose="020B0604020202020204" pitchFamily="34" charset="0"/>
              </a:rPr>
            </a:br>
            <a:endParaRPr lang="th-TH" sz="26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5EBFB388-3274-463D-B527-58A58FD30A71}"/>
              </a:ext>
            </a:extLst>
          </p:cNvPr>
          <p:cNvSpPr>
            <a:spLocks noGrp="1"/>
          </p:cNvSpPr>
          <p:nvPr>
            <p:ph type="sldNum" sz="quarter" idx="12"/>
          </p:nvPr>
        </p:nvSpPr>
        <p:spPr/>
        <p:txBody>
          <a:bodyPr/>
          <a:lstStyle/>
          <a:p>
            <a:fld id="{38296854-0A65-4BD2-A2D5-CA2F6CAA1099}" type="slidenum">
              <a:rPr lang="th-TH" smtClean="0"/>
              <a:t>50</a:t>
            </a:fld>
            <a:endParaRPr lang="th-TH"/>
          </a:p>
        </p:txBody>
      </p:sp>
    </p:spTree>
    <p:extLst>
      <p:ext uri="{BB962C8B-B14F-4D97-AF65-F5344CB8AC3E}">
        <p14:creationId xmlns:p14="http://schemas.microsoft.com/office/powerpoint/2010/main" val="3345223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6DE7EB-ABF1-4AD0-850E-34CD394B5098}" type="slidenum">
              <a:rPr lang="th-TH" smtClean="0"/>
              <a:pPr/>
              <a:t>51</a:t>
            </a:fld>
            <a:endParaRPr lang="th-TH" dirty="0"/>
          </a:p>
        </p:txBody>
      </p:sp>
      <p:pic>
        <p:nvPicPr>
          <p:cNvPr id="3"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860" y="1340768"/>
            <a:ext cx="1561564" cy="2491484"/>
          </a:xfrm>
          <a:prstGeom prst="rect">
            <a:avLst/>
          </a:prstGeom>
        </p:spPr>
      </p:pic>
      <p:sp>
        <p:nvSpPr>
          <p:cNvPr id="4" name="TextBox 3"/>
          <p:cNvSpPr txBox="1"/>
          <p:nvPr/>
        </p:nvSpPr>
        <p:spPr>
          <a:xfrm>
            <a:off x="3393897" y="3657601"/>
            <a:ext cx="5715000" cy="1569660"/>
          </a:xfrm>
          <a:prstGeom prst="rect">
            <a:avLst/>
          </a:prstGeom>
          <a:noFill/>
        </p:spPr>
        <p:txBody>
          <a:bodyPr wrap="square" rtlCol="0">
            <a:spAutoFit/>
          </a:bodyPr>
          <a:lstStyle/>
          <a:p>
            <a:pPr algn="ctr"/>
            <a:r>
              <a:rPr lang="en-US" sz="4800" b="1" dirty="0">
                <a:hlinkClick r:id="rId3"/>
              </a:rPr>
              <a:t>nipon@tdri.or.th</a:t>
            </a:r>
            <a:endParaRPr lang="en-US" sz="4800" b="1" dirty="0"/>
          </a:p>
          <a:p>
            <a:pPr algn="ctr"/>
            <a:r>
              <a:rPr lang="en-US" sz="4800" b="1" u="sng" dirty="0">
                <a:solidFill>
                  <a:srgbClr val="0070C0"/>
                </a:solidFill>
              </a:rPr>
              <a:t>urairat@tdri.or.th</a:t>
            </a:r>
          </a:p>
        </p:txBody>
      </p:sp>
    </p:spTree>
    <p:extLst>
      <p:ext uri="{BB962C8B-B14F-4D97-AF65-F5344CB8AC3E}">
        <p14:creationId xmlns:p14="http://schemas.microsoft.com/office/powerpoint/2010/main" val="1368049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Beer\Desktop\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6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8BE5A9-C0AA-4863-A86A-0C782189B3A7}"/>
              </a:ext>
            </a:extLst>
          </p:cNvPr>
          <p:cNvSpPr txBox="1"/>
          <p:nvPr/>
        </p:nvSpPr>
        <p:spPr>
          <a:xfrm>
            <a:off x="6096000" y="239151"/>
            <a:ext cx="5720862" cy="830997"/>
          </a:xfrm>
          <a:prstGeom prst="rect">
            <a:avLst/>
          </a:prstGeom>
          <a:noFill/>
        </p:spPr>
        <p:txBody>
          <a:bodyPr wrap="square" rtlCol="0">
            <a:spAutoFit/>
          </a:bodyPr>
          <a:lstStyle/>
          <a:p>
            <a:pPr algn="r"/>
            <a:r>
              <a:rPr lang="en-US" sz="4800" b="1" dirty="0">
                <a:latin typeface="TH Sarabun New" panose="020B0500040200020003" pitchFamily="34" charset="-34"/>
                <a:cs typeface="TH Sarabun New" panose="020B0500040200020003" pitchFamily="34" charset="-34"/>
              </a:rPr>
              <a:t>Outline</a:t>
            </a:r>
            <a:endParaRPr lang="th-TH" sz="4800" b="1" dirty="0">
              <a:latin typeface="TH Sarabun New" panose="020B0500040200020003" pitchFamily="34" charset="-34"/>
              <a:cs typeface="TH Sarabun New" panose="020B0500040200020003" pitchFamily="34" charset="-34"/>
            </a:endParaRPr>
          </a:p>
        </p:txBody>
      </p:sp>
      <p:sp>
        <p:nvSpPr>
          <p:cNvPr id="6" name="TextBox 5">
            <a:extLst>
              <a:ext uri="{FF2B5EF4-FFF2-40B4-BE49-F238E27FC236}">
                <a16:creationId xmlns:a16="http://schemas.microsoft.com/office/drawing/2014/main" id="{79750DC3-27C1-43E8-B0DE-60BC9A9CF0F0}"/>
              </a:ext>
            </a:extLst>
          </p:cNvPr>
          <p:cNvSpPr txBox="1"/>
          <p:nvPr/>
        </p:nvSpPr>
        <p:spPr>
          <a:xfrm>
            <a:off x="2124075" y="1625243"/>
            <a:ext cx="9848850" cy="4462760"/>
          </a:xfrm>
          <a:prstGeom prst="rect">
            <a:avLst/>
          </a:prstGeom>
          <a:noFill/>
        </p:spPr>
        <p:txBody>
          <a:bodyPr wrap="square" rtlCol="0">
            <a:spAutoFit/>
          </a:bodyPr>
          <a:lstStyle/>
          <a:p>
            <a:pPr>
              <a:lnSpc>
                <a:spcPct val="150000"/>
              </a:lnSpc>
            </a:pPr>
            <a:r>
              <a:rPr lang="en-US" sz="3200" b="1" dirty="0">
                <a:latin typeface="TH Sarabun New" panose="020B0500040200020003" pitchFamily="34" charset="-34"/>
                <a:cs typeface="TH Sarabun New" panose="020B0500040200020003" pitchFamily="34" charset="-34"/>
              </a:rPr>
              <a:t>Objectives and Methodology</a:t>
            </a:r>
          </a:p>
          <a:p>
            <a:pPr>
              <a:lnSpc>
                <a:spcPct val="150000"/>
              </a:lnSpc>
            </a:pPr>
            <a:r>
              <a:rPr lang="en-US" sz="3200" b="1" dirty="0">
                <a:latin typeface="TH Sarabun New" panose="020B0500040200020003" pitchFamily="34" charset="-34"/>
                <a:cs typeface="TH Sarabun New" panose="020B0500040200020003" pitchFamily="34" charset="-34"/>
              </a:rPr>
              <a:t>Policy response timeline</a:t>
            </a:r>
          </a:p>
          <a:p>
            <a:pPr>
              <a:lnSpc>
                <a:spcPct val="150000"/>
              </a:lnSpc>
            </a:pPr>
            <a:r>
              <a:rPr lang="en-US" sz="3200" b="1" dirty="0">
                <a:latin typeface="TH Sarabun New" panose="020B0500040200020003" pitchFamily="34" charset="-34"/>
                <a:cs typeface="TH Sarabun New" panose="020B0500040200020003" pitchFamily="34" charset="-34"/>
              </a:rPr>
              <a:t>Macroeconomic impact</a:t>
            </a:r>
          </a:p>
          <a:p>
            <a:pPr>
              <a:lnSpc>
                <a:spcPct val="150000"/>
              </a:lnSpc>
            </a:pPr>
            <a:r>
              <a:rPr lang="en-US" sz="3200" b="1" dirty="0">
                <a:latin typeface="TH Sarabun New" panose="020B0500040200020003" pitchFamily="34" charset="-34"/>
                <a:cs typeface="TH Sarabun New" panose="020B0500040200020003" pitchFamily="34" charset="-34"/>
              </a:rPr>
              <a:t>Impact on Thai agriculture</a:t>
            </a:r>
          </a:p>
          <a:p>
            <a:pPr>
              <a:lnSpc>
                <a:spcPct val="150000"/>
              </a:lnSpc>
            </a:pPr>
            <a:r>
              <a:rPr lang="en-US" sz="3200" b="1" dirty="0">
                <a:latin typeface="TH Sarabun New" panose="020B0500040200020003" pitchFamily="34" charset="-34"/>
                <a:cs typeface="TH Sarabun New" panose="020B0500040200020003" pitchFamily="34" charset="-34"/>
              </a:rPr>
              <a:t>Government responses: Does the cash handout help mitigate the shocks?</a:t>
            </a:r>
          </a:p>
          <a:p>
            <a:pPr>
              <a:lnSpc>
                <a:spcPct val="150000"/>
              </a:lnSpc>
            </a:pPr>
            <a:r>
              <a:rPr lang="en-US" sz="3200" b="1" dirty="0">
                <a:latin typeface="TH Sarabun New" panose="020B0500040200020003" pitchFamily="34" charset="-34"/>
                <a:cs typeface="TH Sarabun New" panose="020B0500040200020003" pitchFamily="34" charset="-34"/>
              </a:rPr>
              <a:t>Implication for the restructuring programs</a:t>
            </a:r>
            <a:endParaRPr lang="th-TH" sz="3200" b="1" dirty="0">
              <a:latin typeface="TH Sarabun New" panose="020B0500040200020003" pitchFamily="34" charset="-34"/>
              <a:cs typeface="TH Sarabun New" panose="020B0500040200020003" pitchFamily="34" charset="-34"/>
            </a:endParaRPr>
          </a:p>
        </p:txBody>
      </p:sp>
      <p:grpSp>
        <p:nvGrpSpPr>
          <p:cNvPr id="18" name="Group 17">
            <a:extLst>
              <a:ext uri="{FF2B5EF4-FFF2-40B4-BE49-F238E27FC236}">
                <a16:creationId xmlns:a16="http://schemas.microsoft.com/office/drawing/2014/main" id="{E841878F-B6B0-4FCA-9FE4-842991BC6A66}"/>
              </a:ext>
            </a:extLst>
          </p:cNvPr>
          <p:cNvGrpSpPr/>
          <p:nvPr/>
        </p:nvGrpSpPr>
        <p:grpSpPr>
          <a:xfrm>
            <a:off x="1381125" y="1591129"/>
            <a:ext cx="457197" cy="4859495"/>
            <a:chOff x="1271362" y="1638886"/>
            <a:chExt cx="369281" cy="4859495"/>
          </a:xfrm>
        </p:grpSpPr>
        <p:sp>
          <p:nvSpPr>
            <p:cNvPr id="7" name="Arrow: Chevron 6">
              <a:extLst>
                <a:ext uri="{FF2B5EF4-FFF2-40B4-BE49-F238E27FC236}">
                  <a16:creationId xmlns:a16="http://schemas.microsoft.com/office/drawing/2014/main" id="{51748157-3D81-44CD-9D24-5F01876DA39F}"/>
                </a:ext>
              </a:extLst>
            </p:cNvPr>
            <p:cNvSpPr/>
            <p:nvPr/>
          </p:nvSpPr>
          <p:spPr>
            <a:xfrm rot="5400000">
              <a:off x="1154286" y="1755962"/>
              <a:ext cx="603430" cy="369277"/>
            </a:xfrm>
            <a:prstGeom prst="chevr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9" name="Arrow: Chevron 8">
              <a:extLst>
                <a:ext uri="{FF2B5EF4-FFF2-40B4-BE49-F238E27FC236}">
                  <a16:creationId xmlns:a16="http://schemas.microsoft.com/office/drawing/2014/main" id="{4DE0A9C2-A484-4432-9BC4-B20DF6A55BB2}"/>
                </a:ext>
              </a:extLst>
            </p:cNvPr>
            <p:cNvSpPr/>
            <p:nvPr/>
          </p:nvSpPr>
          <p:spPr>
            <a:xfrm rot="5400000">
              <a:off x="1154290" y="2609987"/>
              <a:ext cx="603430" cy="369277"/>
            </a:xfrm>
            <a:prstGeom prst="chevr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11" name="Arrow: Chevron 10">
              <a:extLst>
                <a:ext uri="{FF2B5EF4-FFF2-40B4-BE49-F238E27FC236}">
                  <a16:creationId xmlns:a16="http://schemas.microsoft.com/office/drawing/2014/main" id="{1C2CDFB0-376D-45B6-8ED6-E7C9496715E5}"/>
                </a:ext>
              </a:extLst>
            </p:cNvPr>
            <p:cNvSpPr/>
            <p:nvPr/>
          </p:nvSpPr>
          <p:spPr>
            <a:xfrm rot="5400000">
              <a:off x="1154286" y="3456982"/>
              <a:ext cx="603430" cy="369277"/>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13" name="Arrow: Chevron 12">
              <a:extLst>
                <a:ext uri="{FF2B5EF4-FFF2-40B4-BE49-F238E27FC236}">
                  <a16:creationId xmlns:a16="http://schemas.microsoft.com/office/drawing/2014/main" id="{E58767BB-0984-44B6-9AED-7E22B6DBB1BF}"/>
                </a:ext>
              </a:extLst>
            </p:cNvPr>
            <p:cNvSpPr/>
            <p:nvPr/>
          </p:nvSpPr>
          <p:spPr>
            <a:xfrm rot="5400000">
              <a:off x="1154288" y="4311007"/>
              <a:ext cx="603430" cy="369277"/>
            </a:xfrm>
            <a:prstGeom prst="chevron">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15" name="Arrow: Chevron 14">
              <a:extLst>
                <a:ext uri="{FF2B5EF4-FFF2-40B4-BE49-F238E27FC236}">
                  <a16:creationId xmlns:a16="http://schemas.microsoft.com/office/drawing/2014/main" id="{14615CD5-08EB-443E-AD6F-83972BB2EC37}"/>
                </a:ext>
              </a:extLst>
            </p:cNvPr>
            <p:cNvSpPr/>
            <p:nvPr/>
          </p:nvSpPr>
          <p:spPr>
            <a:xfrm rot="5400000">
              <a:off x="1154287" y="5165032"/>
              <a:ext cx="603430" cy="369277"/>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17" name="Arrow: Chevron 16">
              <a:extLst>
                <a:ext uri="{FF2B5EF4-FFF2-40B4-BE49-F238E27FC236}">
                  <a16:creationId xmlns:a16="http://schemas.microsoft.com/office/drawing/2014/main" id="{ABFAC194-F329-41D3-8A4B-9E672723F39E}"/>
                </a:ext>
              </a:extLst>
            </p:cNvPr>
            <p:cNvSpPr/>
            <p:nvPr/>
          </p:nvSpPr>
          <p:spPr>
            <a:xfrm rot="5400000">
              <a:off x="1154287" y="6012027"/>
              <a:ext cx="603430" cy="36927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grpSp>
    </p:spTree>
    <p:extLst>
      <p:ext uri="{BB962C8B-B14F-4D97-AF65-F5344CB8AC3E}">
        <p14:creationId xmlns:p14="http://schemas.microsoft.com/office/powerpoint/2010/main" val="16460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255D3D-9520-40E0-BDC9-03BF9EE54C41}"/>
              </a:ext>
            </a:extLst>
          </p:cNvPr>
          <p:cNvSpPr txBox="1"/>
          <p:nvPr/>
        </p:nvSpPr>
        <p:spPr>
          <a:xfrm>
            <a:off x="6096000" y="253218"/>
            <a:ext cx="5791200" cy="769441"/>
          </a:xfrm>
          <a:prstGeom prst="rect">
            <a:avLst/>
          </a:prstGeom>
          <a:noFill/>
        </p:spPr>
        <p:txBody>
          <a:bodyPr wrap="square" rtlCol="0">
            <a:spAutoFit/>
          </a:bodyPr>
          <a:lstStyle/>
          <a:p>
            <a:pPr algn="r"/>
            <a:r>
              <a:rPr lang="en-US" sz="4400" b="1" dirty="0">
                <a:latin typeface="TH Sarabun New" panose="020B0500040200020003" pitchFamily="34" charset="-34"/>
                <a:cs typeface="TH Sarabun New" panose="020B0500040200020003" pitchFamily="34" charset="-34"/>
              </a:rPr>
              <a:t>Objectives and Methodology</a:t>
            </a:r>
          </a:p>
        </p:txBody>
      </p:sp>
      <p:sp>
        <p:nvSpPr>
          <p:cNvPr id="2" name="Title 1">
            <a:extLst>
              <a:ext uri="{FF2B5EF4-FFF2-40B4-BE49-F238E27FC236}">
                <a16:creationId xmlns:a16="http://schemas.microsoft.com/office/drawing/2014/main" id="{4A9BB26E-739A-4A91-AB0E-47C64029339B}"/>
              </a:ext>
            </a:extLst>
          </p:cNvPr>
          <p:cNvSpPr>
            <a:spLocks noGrp="1"/>
          </p:cNvSpPr>
          <p:nvPr>
            <p:ph type="title"/>
          </p:nvPr>
        </p:nvSpPr>
        <p:spPr>
          <a:xfrm>
            <a:off x="838200" y="253218"/>
            <a:ext cx="10515600" cy="1223158"/>
          </a:xfrm>
        </p:spPr>
        <p:txBody>
          <a:bodyPr>
            <a:normAutofit/>
          </a:bodyPr>
          <a:lstStyle/>
          <a:p>
            <a:endParaRPr lang="en-US" sz="5400" b="1" dirty="0">
              <a:latin typeface="TH Sarabun New" panose="020B0500040200020003" pitchFamily="34" charset="-34"/>
              <a:ea typeface="Segoe UI Emoji" panose="020B0502040204020203" pitchFamily="34" charset="0"/>
              <a:cs typeface="TH Sarabun New" panose="020B0500040200020003" pitchFamily="34" charset="-34"/>
            </a:endParaRPr>
          </a:p>
        </p:txBody>
      </p:sp>
      <p:sp>
        <p:nvSpPr>
          <p:cNvPr id="3" name="Content Placeholder 2">
            <a:extLst>
              <a:ext uri="{FF2B5EF4-FFF2-40B4-BE49-F238E27FC236}">
                <a16:creationId xmlns:a16="http://schemas.microsoft.com/office/drawing/2014/main" id="{9CC3B17D-9351-455C-AB9E-DB4C20C085C4}"/>
              </a:ext>
            </a:extLst>
          </p:cNvPr>
          <p:cNvSpPr>
            <a:spLocks noGrp="1"/>
          </p:cNvSpPr>
          <p:nvPr>
            <p:ph idx="1"/>
          </p:nvPr>
        </p:nvSpPr>
        <p:spPr>
          <a:xfrm>
            <a:off x="742950" y="1238250"/>
            <a:ext cx="10953750" cy="5366532"/>
          </a:xfrm>
        </p:spPr>
        <p:txBody>
          <a:bodyPr>
            <a:normAutofit fontScale="92500" lnSpcReduction="10000"/>
          </a:bodyPr>
          <a:lstStyle/>
          <a:p>
            <a:r>
              <a:rPr lang="en-US" sz="3600" b="1" dirty="0">
                <a:latin typeface="TH Sarabun New" panose="020B0500040200020003" pitchFamily="34" charset="-34"/>
                <a:cs typeface="TH Sarabun New" panose="020B0500040200020003" pitchFamily="34" charset="-34"/>
              </a:rPr>
              <a:t>Objectives</a:t>
            </a:r>
          </a:p>
          <a:p>
            <a:pPr lvl="1"/>
            <a:r>
              <a:rPr lang="en-US" sz="3200" b="1" dirty="0">
                <a:latin typeface="TH Sarabun New" panose="020B0500040200020003" pitchFamily="34" charset="-34"/>
                <a:cs typeface="TH Sarabun New" panose="020B0500040200020003" pitchFamily="34" charset="-34"/>
              </a:rPr>
              <a:t>To describe the timeline of economic policy to mitigate impact of Covid-19</a:t>
            </a:r>
          </a:p>
          <a:p>
            <a:pPr lvl="1"/>
            <a:r>
              <a:rPr lang="en-US" sz="3200" b="1" dirty="0">
                <a:latin typeface="TH Sarabun New" panose="020B0500040200020003" pitchFamily="34" charset="-34"/>
                <a:cs typeface="TH Sarabun New" panose="020B0500040200020003" pitchFamily="34" charset="-34"/>
              </a:rPr>
              <a:t>To briefly present the macroeconomic impact of Covid-19</a:t>
            </a:r>
          </a:p>
          <a:p>
            <a:pPr lvl="1"/>
            <a:r>
              <a:rPr lang="en-US" sz="3200" b="1" dirty="0">
                <a:latin typeface="TH Sarabun New" panose="020B0500040200020003" pitchFamily="34" charset="-34"/>
                <a:cs typeface="TH Sarabun New" panose="020B0500040200020003" pitchFamily="34" charset="-34"/>
              </a:rPr>
              <a:t>To analyze the direct and indirect impact of Covid-19 on Thai agriculture </a:t>
            </a:r>
          </a:p>
          <a:p>
            <a:pPr lvl="1"/>
            <a:r>
              <a:rPr lang="en-US" sz="3200" b="1" dirty="0">
                <a:latin typeface="TH Sarabun New" panose="020B0500040200020003" pitchFamily="34" charset="-34"/>
                <a:cs typeface="TH Sarabun New" panose="020B0500040200020003" pitchFamily="34" charset="-34"/>
              </a:rPr>
              <a:t>To explain the policy response, emphasizing policies that affect agricultural households</a:t>
            </a:r>
          </a:p>
          <a:p>
            <a:pPr lvl="1"/>
            <a:r>
              <a:rPr lang="en-US" sz="3200" b="1" dirty="0">
                <a:latin typeface="TH Sarabun New" panose="020B0500040200020003" pitchFamily="34" charset="-34"/>
                <a:cs typeface="TH Sarabun New" panose="020B0500040200020003" pitchFamily="34" charset="-34"/>
              </a:rPr>
              <a:t>To draw some policy implications</a:t>
            </a:r>
          </a:p>
          <a:p>
            <a:r>
              <a:rPr lang="en-US" sz="3600" b="1" dirty="0">
                <a:latin typeface="TH Sarabun New" panose="020B0500040200020003" pitchFamily="34" charset="-34"/>
                <a:cs typeface="TH Sarabun New" panose="020B0500040200020003" pitchFamily="34" charset="-34"/>
              </a:rPr>
              <a:t>Methodology</a:t>
            </a:r>
          </a:p>
          <a:p>
            <a:pPr lvl="1"/>
            <a:r>
              <a:rPr lang="en-US" sz="3200" b="1" dirty="0">
                <a:latin typeface="TH Sarabun New" panose="020B0500040200020003" pitchFamily="34" charset="-34"/>
                <a:cs typeface="TH Sarabun New" panose="020B0500040200020003" pitchFamily="34" charset="-34"/>
              </a:rPr>
              <a:t>Using a qualitative method to assess the economic policies </a:t>
            </a:r>
          </a:p>
          <a:p>
            <a:pPr lvl="1"/>
            <a:r>
              <a:rPr lang="en-US" sz="3200" b="1" dirty="0">
                <a:latin typeface="TH Sarabun New" panose="020B0500040200020003" pitchFamily="34" charset="-34"/>
                <a:cs typeface="TH Sarabun New" panose="020B0500040200020003" pitchFamily="34" charset="-34"/>
              </a:rPr>
              <a:t>Using secondary data and drawing from some findings of previous studies</a:t>
            </a:r>
          </a:p>
          <a:p>
            <a:r>
              <a:rPr lang="en-US" sz="3600" b="1" dirty="0">
                <a:latin typeface="TH Sarabun New" panose="020B0500040200020003" pitchFamily="34" charset="-34"/>
                <a:cs typeface="TH Sarabun New" panose="020B0500040200020003" pitchFamily="34" charset="-34"/>
              </a:rPr>
              <a:t>Hypothesis: direct impact on agriculture production is not so serious as the indirect impacts on agricultural household income</a:t>
            </a:r>
          </a:p>
          <a:p>
            <a:endParaRPr lang="en-US" sz="3600"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80070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13C82-DEEA-41A1-8951-CE323D25470D}"/>
              </a:ext>
            </a:extLst>
          </p:cNvPr>
          <p:cNvSpPr txBox="1"/>
          <p:nvPr/>
        </p:nvSpPr>
        <p:spPr>
          <a:xfrm>
            <a:off x="0" y="2514600"/>
            <a:ext cx="12192000" cy="1828800"/>
          </a:xfrm>
          <a:prstGeom prst="rect">
            <a:avLst/>
          </a:prstGeom>
          <a:solidFill>
            <a:srgbClr val="7AB6DB"/>
          </a:solidFill>
        </p:spPr>
        <p:txBody>
          <a:bodyPr wrap="square" rtlCol="0" anchor="ctr">
            <a:spAutoFit/>
          </a:bodyPr>
          <a:lstStyle/>
          <a:p>
            <a:pPr algn="ctr"/>
            <a:r>
              <a:rPr lang="en-US" sz="6000"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I. Policy Response Timeline</a:t>
            </a:r>
            <a:endParaRPr lang="th-TH" sz="6000" b="1" dirty="0">
              <a:solidFill>
                <a:schemeClr val="bg1"/>
              </a:solidFill>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788459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838C-5F9E-4265-A2B6-72F447D4BD1C}"/>
              </a:ext>
            </a:extLst>
          </p:cNvPr>
          <p:cNvSpPr>
            <a:spLocks noGrp="1"/>
          </p:cNvSpPr>
          <p:nvPr>
            <p:ph type="title"/>
          </p:nvPr>
        </p:nvSpPr>
        <p:spPr>
          <a:xfrm>
            <a:off x="1313651" y="45111"/>
            <a:ext cx="10515600" cy="1325563"/>
          </a:xfrm>
        </p:spPr>
        <p:txBody>
          <a:bodyPr>
            <a:normAutofit/>
          </a:bodyPr>
          <a:lstStyle/>
          <a:p>
            <a:pPr algn="r"/>
            <a:r>
              <a:rPr lang="en-US" sz="4000" b="1" dirty="0">
                <a:latin typeface="TH Sarabun New" panose="020B0500040200020003" pitchFamily="34" charset="-34"/>
                <a:cs typeface="TH Sarabun New" panose="020B0500040200020003" pitchFamily="34" charset="-34"/>
              </a:rPr>
              <a:t>Thailand has been praised as one of the world </a:t>
            </a:r>
            <a:br>
              <a:rPr lang="en-US" sz="4000" b="1" dirty="0">
                <a:latin typeface="TH Sarabun New" panose="020B0500040200020003" pitchFamily="34" charset="-34"/>
                <a:cs typeface="TH Sarabun New" panose="020B0500040200020003" pitchFamily="34" charset="-34"/>
              </a:rPr>
            </a:br>
            <a:r>
              <a:rPr lang="en-US" sz="4000" b="1" dirty="0">
                <a:latin typeface="TH Sarabun New" panose="020B0500040200020003" pitchFamily="34" charset="-34"/>
                <a:cs typeface="TH Sarabun New" panose="020B0500040200020003" pitchFamily="34" charset="-34"/>
              </a:rPr>
              <a:t>most successful countries in containing Covid-19</a:t>
            </a:r>
          </a:p>
        </p:txBody>
      </p:sp>
      <p:sp>
        <p:nvSpPr>
          <p:cNvPr id="3" name="Content Placeholder 2">
            <a:extLst>
              <a:ext uri="{FF2B5EF4-FFF2-40B4-BE49-F238E27FC236}">
                <a16:creationId xmlns:a16="http://schemas.microsoft.com/office/drawing/2014/main" id="{01F81093-0EFB-4A69-A8F9-8B84792C24D2}"/>
              </a:ext>
            </a:extLst>
          </p:cNvPr>
          <p:cNvSpPr>
            <a:spLocks noGrp="1"/>
          </p:cNvSpPr>
          <p:nvPr>
            <p:ph sz="half" idx="1"/>
          </p:nvPr>
        </p:nvSpPr>
        <p:spPr>
          <a:xfrm>
            <a:off x="268106" y="1690688"/>
            <a:ext cx="5181600" cy="4486275"/>
          </a:xfrm>
        </p:spPr>
        <p:txBody>
          <a:bodyPr>
            <a:noAutofit/>
          </a:bodyPr>
          <a:lstStyle/>
          <a:p>
            <a:pPr>
              <a:spcBef>
                <a:spcPts val="600"/>
              </a:spcBef>
            </a:pPr>
            <a:r>
              <a:rPr lang="en-US" sz="2200" b="1" dirty="0">
                <a:latin typeface="TH Sarabun New" panose="020B0500040200020003" pitchFamily="34" charset="-34"/>
                <a:cs typeface="TH Sarabun New" panose="020B0500040200020003" pitchFamily="34" charset="-34"/>
              </a:rPr>
              <a:t>Thailand was able to identify the world first Covid-19 infected case outside China due to prompt and effective surveillance system</a:t>
            </a:r>
          </a:p>
          <a:p>
            <a:pPr>
              <a:spcBef>
                <a:spcPts val="600"/>
              </a:spcBef>
            </a:pPr>
            <a:r>
              <a:rPr lang="en-US" sz="2200" b="1" dirty="0">
                <a:latin typeface="TH Sarabun New" panose="020B0500040200020003" pitchFamily="34" charset="-34"/>
                <a:cs typeface="TH Sarabun New" panose="020B0500040200020003" pitchFamily="34" charset="-34"/>
              </a:rPr>
              <a:t>It has managed to flatten the new infection curve and prevent new infection in a short time period, thanks to the professional disease control management, effective and credible public communication as well as public cooperation in adopting essential preventive measures, especially mask wearing, social distancing, and efficient tracing  by the network of village health volunteers</a:t>
            </a:r>
          </a:p>
          <a:p>
            <a:pPr>
              <a:spcBef>
                <a:spcPts val="600"/>
              </a:spcBef>
            </a:pPr>
            <a:r>
              <a:rPr lang="en-US" sz="2200" b="1" dirty="0">
                <a:latin typeface="TH Sarabun New" panose="020B0500040200020003" pitchFamily="34" charset="-34"/>
                <a:cs typeface="TH Sarabun New" panose="020B0500040200020003" pitchFamily="34" charset="-34"/>
              </a:rPr>
              <a:t>This second webinar wants to describe the economic policy response and qualitatively assess its impact in the short-term</a:t>
            </a:r>
          </a:p>
        </p:txBody>
      </p:sp>
      <p:grpSp>
        <p:nvGrpSpPr>
          <p:cNvPr id="5" name="Group 4">
            <a:extLst>
              <a:ext uri="{FF2B5EF4-FFF2-40B4-BE49-F238E27FC236}">
                <a16:creationId xmlns:a16="http://schemas.microsoft.com/office/drawing/2014/main" id="{EDA9FF81-ABF5-49CE-BBAA-1CBA39BF1B11}"/>
              </a:ext>
            </a:extLst>
          </p:cNvPr>
          <p:cNvGrpSpPr/>
          <p:nvPr/>
        </p:nvGrpSpPr>
        <p:grpSpPr>
          <a:xfrm>
            <a:off x="5678414" y="1971480"/>
            <a:ext cx="6150837" cy="3924689"/>
            <a:chOff x="1057400" y="229275"/>
            <a:chExt cx="8089515" cy="4914226"/>
          </a:xfrm>
        </p:grpSpPr>
        <p:pic>
          <p:nvPicPr>
            <p:cNvPr id="6" name="Google Shape;54;p13">
              <a:extLst>
                <a:ext uri="{FF2B5EF4-FFF2-40B4-BE49-F238E27FC236}">
                  <a16:creationId xmlns:a16="http://schemas.microsoft.com/office/drawing/2014/main" id="{663C62E0-2F2E-4105-A2AF-247271E1324A}"/>
                </a:ext>
              </a:extLst>
            </p:cNvPr>
            <p:cNvPicPr preferRelativeResize="0"/>
            <p:nvPr/>
          </p:nvPicPr>
          <p:blipFill>
            <a:blip r:embed="rId2">
              <a:alphaModFix/>
            </a:blip>
            <a:stretch>
              <a:fillRect/>
            </a:stretch>
          </p:blipFill>
          <p:spPr>
            <a:xfrm>
              <a:off x="1368687" y="510546"/>
              <a:ext cx="7778228" cy="4632955"/>
            </a:xfrm>
            <a:prstGeom prst="rect">
              <a:avLst/>
            </a:prstGeom>
            <a:noFill/>
            <a:ln>
              <a:noFill/>
            </a:ln>
          </p:spPr>
        </p:pic>
        <p:sp>
          <p:nvSpPr>
            <p:cNvPr id="7" name="Google Shape;55;p13">
              <a:extLst>
                <a:ext uri="{FF2B5EF4-FFF2-40B4-BE49-F238E27FC236}">
                  <a16:creationId xmlns:a16="http://schemas.microsoft.com/office/drawing/2014/main" id="{5BF13E85-1B6A-4D1B-BAB1-146781EBE1BE}"/>
                </a:ext>
              </a:extLst>
            </p:cNvPr>
            <p:cNvSpPr/>
            <p:nvPr/>
          </p:nvSpPr>
          <p:spPr>
            <a:xfrm>
              <a:off x="1057400" y="4458350"/>
              <a:ext cx="1130100" cy="3048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th" sz="900" dirty="0"/>
                <a:t>13 Jan: 1st case in Thailand </a:t>
              </a:r>
              <a:endParaRPr sz="900" dirty="0"/>
            </a:p>
          </p:txBody>
        </p:sp>
        <p:sp>
          <p:nvSpPr>
            <p:cNvPr id="8" name="Google Shape;56;p13">
              <a:extLst>
                <a:ext uri="{FF2B5EF4-FFF2-40B4-BE49-F238E27FC236}">
                  <a16:creationId xmlns:a16="http://schemas.microsoft.com/office/drawing/2014/main" id="{60B1DFA6-5B09-4B86-8D61-F089282AF57D}"/>
                </a:ext>
              </a:extLst>
            </p:cNvPr>
            <p:cNvSpPr/>
            <p:nvPr/>
          </p:nvSpPr>
          <p:spPr>
            <a:xfrm>
              <a:off x="3655498" y="2356850"/>
              <a:ext cx="1114013" cy="4287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th" sz="900" dirty="0"/>
                <a:t>9 Mar: Thonglor ent. venue incident</a:t>
              </a:r>
              <a:endParaRPr sz="900" dirty="0"/>
            </a:p>
          </p:txBody>
        </p:sp>
        <p:cxnSp>
          <p:nvCxnSpPr>
            <p:cNvPr id="9" name="Google Shape;57;p13">
              <a:extLst>
                <a:ext uri="{FF2B5EF4-FFF2-40B4-BE49-F238E27FC236}">
                  <a16:creationId xmlns:a16="http://schemas.microsoft.com/office/drawing/2014/main" id="{384622A3-0C43-40FD-AA98-EB1AF6BE933E}"/>
                </a:ext>
              </a:extLst>
            </p:cNvPr>
            <p:cNvCxnSpPr/>
            <p:nvPr/>
          </p:nvCxnSpPr>
          <p:spPr>
            <a:xfrm>
              <a:off x="2813425" y="3340550"/>
              <a:ext cx="0" cy="1540500"/>
            </a:xfrm>
            <a:prstGeom prst="straightConnector1">
              <a:avLst/>
            </a:prstGeom>
            <a:noFill/>
            <a:ln w="9525" cap="flat" cmpd="sng">
              <a:solidFill>
                <a:srgbClr val="B4A7D6"/>
              </a:solidFill>
              <a:prstDash val="dash"/>
              <a:round/>
              <a:headEnd type="none" w="med" len="med"/>
              <a:tailEnd type="none" w="med" len="med"/>
            </a:ln>
          </p:spPr>
        </p:cxnSp>
        <p:cxnSp>
          <p:nvCxnSpPr>
            <p:cNvPr id="10" name="Google Shape;58;p13">
              <a:extLst>
                <a:ext uri="{FF2B5EF4-FFF2-40B4-BE49-F238E27FC236}">
                  <a16:creationId xmlns:a16="http://schemas.microsoft.com/office/drawing/2014/main" id="{C02F386B-370D-45ED-9B51-0400ADB74430}"/>
                </a:ext>
              </a:extLst>
            </p:cNvPr>
            <p:cNvCxnSpPr/>
            <p:nvPr/>
          </p:nvCxnSpPr>
          <p:spPr>
            <a:xfrm>
              <a:off x="2014600" y="4765850"/>
              <a:ext cx="0" cy="119100"/>
            </a:xfrm>
            <a:prstGeom prst="straightConnector1">
              <a:avLst/>
            </a:prstGeom>
            <a:noFill/>
            <a:ln w="9525" cap="flat" cmpd="sng">
              <a:solidFill>
                <a:srgbClr val="B4A7D6"/>
              </a:solidFill>
              <a:prstDash val="dash"/>
              <a:round/>
              <a:headEnd type="none" w="med" len="med"/>
              <a:tailEnd type="none" w="med" len="med"/>
            </a:ln>
          </p:spPr>
        </p:cxnSp>
        <p:cxnSp>
          <p:nvCxnSpPr>
            <p:cNvPr id="11" name="Google Shape;59;p13">
              <a:extLst>
                <a:ext uri="{FF2B5EF4-FFF2-40B4-BE49-F238E27FC236}">
                  <a16:creationId xmlns:a16="http://schemas.microsoft.com/office/drawing/2014/main" id="{ACB86633-98BF-4AD6-BC85-77186BDA7BE4}"/>
                </a:ext>
              </a:extLst>
            </p:cNvPr>
            <p:cNvCxnSpPr/>
            <p:nvPr/>
          </p:nvCxnSpPr>
          <p:spPr>
            <a:xfrm>
              <a:off x="2675300" y="4403900"/>
              <a:ext cx="0" cy="471600"/>
            </a:xfrm>
            <a:prstGeom prst="straightConnector1">
              <a:avLst/>
            </a:prstGeom>
            <a:noFill/>
            <a:ln w="9525" cap="flat" cmpd="sng">
              <a:solidFill>
                <a:srgbClr val="B4A7D6"/>
              </a:solidFill>
              <a:prstDash val="dash"/>
              <a:round/>
              <a:headEnd type="none" w="med" len="med"/>
              <a:tailEnd type="none" w="med" len="med"/>
            </a:ln>
          </p:spPr>
        </p:cxnSp>
        <p:cxnSp>
          <p:nvCxnSpPr>
            <p:cNvPr id="12" name="Google Shape;60;p13">
              <a:extLst>
                <a:ext uri="{FF2B5EF4-FFF2-40B4-BE49-F238E27FC236}">
                  <a16:creationId xmlns:a16="http://schemas.microsoft.com/office/drawing/2014/main" id="{A1721E30-0F5E-41A8-909B-0461AAD5D185}"/>
                </a:ext>
              </a:extLst>
            </p:cNvPr>
            <p:cNvCxnSpPr/>
            <p:nvPr/>
          </p:nvCxnSpPr>
          <p:spPr>
            <a:xfrm rot="10800000">
              <a:off x="3892950" y="3906225"/>
              <a:ext cx="0" cy="927000"/>
            </a:xfrm>
            <a:prstGeom prst="straightConnector1">
              <a:avLst/>
            </a:prstGeom>
            <a:noFill/>
            <a:ln w="9525" cap="flat" cmpd="sng">
              <a:solidFill>
                <a:srgbClr val="B4A7D6"/>
              </a:solidFill>
              <a:prstDash val="dash"/>
              <a:round/>
              <a:headEnd type="none" w="med" len="med"/>
              <a:tailEnd type="none" w="med" len="med"/>
            </a:ln>
          </p:spPr>
        </p:cxnSp>
        <p:sp>
          <p:nvSpPr>
            <p:cNvPr id="13" name="Google Shape;61;p13">
              <a:extLst>
                <a:ext uri="{FF2B5EF4-FFF2-40B4-BE49-F238E27FC236}">
                  <a16:creationId xmlns:a16="http://schemas.microsoft.com/office/drawing/2014/main" id="{D455DA46-45B5-4E1C-825D-B2C51B97D9A1}"/>
                </a:ext>
              </a:extLst>
            </p:cNvPr>
            <p:cNvSpPr/>
            <p:nvPr/>
          </p:nvSpPr>
          <p:spPr>
            <a:xfrm>
              <a:off x="1938400" y="4096400"/>
              <a:ext cx="1030200" cy="3048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th" sz="900"/>
                <a:t>31 Jan: 1st local transmission</a:t>
              </a:r>
              <a:endParaRPr sz="900"/>
            </a:p>
          </p:txBody>
        </p:sp>
        <p:cxnSp>
          <p:nvCxnSpPr>
            <p:cNvPr id="14" name="Google Shape;62;p13">
              <a:extLst>
                <a:ext uri="{FF2B5EF4-FFF2-40B4-BE49-F238E27FC236}">
                  <a16:creationId xmlns:a16="http://schemas.microsoft.com/office/drawing/2014/main" id="{D3049D97-CB3A-4A93-BB29-3F764C1730A1}"/>
                </a:ext>
              </a:extLst>
            </p:cNvPr>
            <p:cNvCxnSpPr/>
            <p:nvPr/>
          </p:nvCxnSpPr>
          <p:spPr>
            <a:xfrm>
              <a:off x="3819800" y="4644925"/>
              <a:ext cx="0" cy="187500"/>
            </a:xfrm>
            <a:prstGeom prst="straightConnector1">
              <a:avLst/>
            </a:prstGeom>
            <a:noFill/>
            <a:ln w="9525" cap="flat" cmpd="sng">
              <a:solidFill>
                <a:srgbClr val="B4A7D6"/>
              </a:solidFill>
              <a:prstDash val="dash"/>
              <a:round/>
              <a:headEnd type="none" w="med" len="med"/>
              <a:tailEnd type="none" w="med" len="med"/>
            </a:ln>
          </p:spPr>
        </p:cxnSp>
        <p:sp>
          <p:nvSpPr>
            <p:cNvPr id="15" name="Google Shape;63;p13">
              <a:extLst>
                <a:ext uri="{FF2B5EF4-FFF2-40B4-BE49-F238E27FC236}">
                  <a16:creationId xmlns:a16="http://schemas.microsoft.com/office/drawing/2014/main" id="{92C53BEE-4C46-4B2C-91D2-17A8800BCDF3}"/>
                </a:ext>
              </a:extLst>
            </p:cNvPr>
            <p:cNvSpPr/>
            <p:nvPr/>
          </p:nvSpPr>
          <p:spPr>
            <a:xfrm>
              <a:off x="2536061" y="3457650"/>
              <a:ext cx="1408414" cy="4857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th" sz="900" dirty="0"/>
                <a:t>3 Mar: Thai workers returned from Rep. Korea</a:t>
              </a:r>
              <a:endParaRPr sz="900" dirty="0"/>
            </a:p>
          </p:txBody>
        </p:sp>
        <p:sp>
          <p:nvSpPr>
            <p:cNvPr id="16" name="Google Shape;64;p13">
              <a:extLst>
                <a:ext uri="{FF2B5EF4-FFF2-40B4-BE49-F238E27FC236}">
                  <a16:creationId xmlns:a16="http://schemas.microsoft.com/office/drawing/2014/main" id="{DF7ED2ED-EEE1-4901-AA58-72B6BE49BF5D}"/>
                </a:ext>
              </a:extLst>
            </p:cNvPr>
            <p:cNvSpPr/>
            <p:nvPr/>
          </p:nvSpPr>
          <p:spPr>
            <a:xfrm>
              <a:off x="3247576" y="4163150"/>
              <a:ext cx="658724" cy="4857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th" sz="900" dirty="0"/>
                <a:t>1 Mar: 1st death</a:t>
              </a:r>
              <a:endParaRPr sz="900" dirty="0"/>
            </a:p>
          </p:txBody>
        </p:sp>
        <p:cxnSp>
          <p:nvCxnSpPr>
            <p:cNvPr id="17" name="Google Shape;65;p13">
              <a:extLst>
                <a:ext uri="{FF2B5EF4-FFF2-40B4-BE49-F238E27FC236}">
                  <a16:creationId xmlns:a16="http://schemas.microsoft.com/office/drawing/2014/main" id="{4920DB5B-92B3-4230-BE49-E6FB31E5647B}"/>
                </a:ext>
              </a:extLst>
            </p:cNvPr>
            <p:cNvCxnSpPr/>
            <p:nvPr/>
          </p:nvCxnSpPr>
          <p:spPr>
            <a:xfrm rot="10800000">
              <a:off x="4117475" y="2798550"/>
              <a:ext cx="0" cy="2029200"/>
            </a:xfrm>
            <a:prstGeom prst="straightConnector1">
              <a:avLst/>
            </a:prstGeom>
            <a:noFill/>
            <a:ln w="9525" cap="flat" cmpd="sng">
              <a:solidFill>
                <a:srgbClr val="B4A7D6"/>
              </a:solidFill>
              <a:prstDash val="dash"/>
              <a:round/>
              <a:headEnd type="none" w="med" len="med"/>
              <a:tailEnd type="none" w="med" len="med"/>
            </a:ln>
          </p:spPr>
        </p:cxnSp>
        <p:cxnSp>
          <p:nvCxnSpPr>
            <p:cNvPr id="18" name="Google Shape;66;p13">
              <a:extLst>
                <a:ext uri="{FF2B5EF4-FFF2-40B4-BE49-F238E27FC236}">
                  <a16:creationId xmlns:a16="http://schemas.microsoft.com/office/drawing/2014/main" id="{E62B3C65-8F98-4B76-BF04-D1B7D68DF18C}"/>
                </a:ext>
              </a:extLst>
            </p:cNvPr>
            <p:cNvCxnSpPr/>
            <p:nvPr/>
          </p:nvCxnSpPr>
          <p:spPr>
            <a:xfrm rot="10800000">
              <a:off x="4003175" y="3260825"/>
              <a:ext cx="0" cy="1571700"/>
            </a:xfrm>
            <a:prstGeom prst="straightConnector1">
              <a:avLst/>
            </a:prstGeom>
            <a:noFill/>
            <a:ln w="9525" cap="flat" cmpd="sng">
              <a:solidFill>
                <a:srgbClr val="B4A7D6"/>
              </a:solidFill>
              <a:prstDash val="dash"/>
              <a:round/>
              <a:headEnd type="none" w="med" len="med"/>
              <a:tailEnd type="none" w="med" len="med"/>
            </a:ln>
          </p:spPr>
        </p:cxnSp>
        <p:sp>
          <p:nvSpPr>
            <p:cNvPr id="19" name="Google Shape;67;p13">
              <a:extLst>
                <a:ext uri="{FF2B5EF4-FFF2-40B4-BE49-F238E27FC236}">
                  <a16:creationId xmlns:a16="http://schemas.microsoft.com/office/drawing/2014/main" id="{01B0528D-EF5D-4F4C-85E5-CA9AE996D00C}"/>
                </a:ext>
              </a:extLst>
            </p:cNvPr>
            <p:cNvSpPr/>
            <p:nvPr/>
          </p:nvSpPr>
          <p:spPr>
            <a:xfrm>
              <a:off x="3484050" y="2858250"/>
              <a:ext cx="929058" cy="390301"/>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th" sz="800" dirty="0"/>
                <a:t>6 Mar: Boxing Stadium incident</a:t>
              </a:r>
              <a:endParaRPr sz="800" dirty="0"/>
            </a:p>
          </p:txBody>
        </p:sp>
        <p:cxnSp>
          <p:nvCxnSpPr>
            <p:cNvPr id="20" name="Google Shape;68;p13">
              <a:extLst>
                <a:ext uri="{FF2B5EF4-FFF2-40B4-BE49-F238E27FC236}">
                  <a16:creationId xmlns:a16="http://schemas.microsoft.com/office/drawing/2014/main" id="{ABC6244A-3FB5-4DC4-8F00-E87984C52CC4}"/>
                </a:ext>
              </a:extLst>
            </p:cNvPr>
            <p:cNvCxnSpPr/>
            <p:nvPr/>
          </p:nvCxnSpPr>
          <p:spPr>
            <a:xfrm rot="10800000">
              <a:off x="6202150" y="759388"/>
              <a:ext cx="0" cy="442800"/>
            </a:xfrm>
            <a:prstGeom prst="straightConnector1">
              <a:avLst/>
            </a:prstGeom>
            <a:noFill/>
            <a:ln w="9525" cap="flat" cmpd="sng">
              <a:solidFill>
                <a:srgbClr val="B4A7D6"/>
              </a:solidFill>
              <a:prstDash val="dash"/>
              <a:round/>
              <a:headEnd type="none" w="med" len="med"/>
              <a:tailEnd type="none" w="med" len="med"/>
            </a:ln>
          </p:spPr>
        </p:cxnSp>
        <p:sp>
          <p:nvSpPr>
            <p:cNvPr id="21" name="Google Shape;69;p13">
              <a:extLst>
                <a:ext uri="{FF2B5EF4-FFF2-40B4-BE49-F238E27FC236}">
                  <a16:creationId xmlns:a16="http://schemas.microsoft.com/office/drawing/2014/main" id="{1B20D9D9-5AC6-4854-9A18-8DF0AD0F574A}"/>
                </a:ext>
              </a:extLst>
            </p:cNvPr>
            <p:cNvSpPr/>
            <p:nvPr/>
          </p:nvSpPr>
          <p:spPr>
            <a:xfrm>
              <a:off x="5587775" y="419400"/>
              <a:ext cx="1232100" cy="3624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th" sz="900" dirty="0"/>
                <a:t>4 May: 1st day of no domestic infection</a:t>
              </a:r>
              <a:endParaRPr sz="900" dirty="0"/>
            </a:p>
          </p:txBody>
        </p:sp>
        <p:cxnSp>
          <p:nvCxnSpPr>
            <p:cNvPr id="22" name="Google Shape;70;p13">
              <a:extLst>
                <a:ext uri="{FF2B5EF4-FFF2-40B4-BE49-F238E27FC236}">
                  <a16:creationId xmlns:a16="http://schemas.microsoft.com/office/drawing/2014/main" id="{16E9AAEF-07D3-467F-A7E2-B16D51E300D5}"/>
                </a:ext>
              </a:extLst>
            </p:cNvPr>
            <p:cNvCxnSpPr/>
            <p:nvPr/>
          </p:nvCxnSpPr>
          <p:spPr>
            <a:xfrm rot="10800000">
              <a:off x="8849225" y="693675"/>
              <a:ext cx="0" cy="211500"/>
            </a:xfrm>
            <a:prstGeom prst="straightConnector1">
              <a:avLst/>
            </a:prstGeom>
            <a:noFill/>
            <a:ln w="9525" cap="flat" cmpd="sng">
              <a:solidFill>
                <a:srgbClr val="B4A7D6"/>
              </a:solidFill>
              <a:prstDash val="dash"/>
              <a:round/>
              <a:headEnd type="none" w="med" len="med"/>
              <a:tailEnd type="none" w="med" len="med"/>
            </a:ln>
          </p:spPr>
        </p:cxnSp>
        <p:sp>
          <p:nvSpPr>
            <p:cNvPr id="23" name="Google Shape;71;p13">
              <a:extLst>
                <a:ext uri="{FF2B5EF4-FFF2-40B4-BE49-F238E27FC236}">
                  <a16:creationId xmlns:a16="http://schemas.microsoft.com/office/drawing/2014/main" id="{B28E5A0F-33EF-4414-B026-F2F19165C185}"/>
                </a:ext>
              </a:extLst>
            </p:cNvPr>
            <p:cNvSpPr/>
            <p:nvPr/>
          </p:nvSpPr>
          <p:spPr>
            <a:xfrm>
              <a:off x="7568125" y="229275"/>
              <a:ext cx="1494900" cy="4857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th" sz="900" dirty="0"/>
                <a:t>14 Jul: Egyptian soldier &amp; Sudanese Diplomat’s daughter incidents</a:t>
              </a:r>
              <a:endParaRPr sz="900" dirty="0"/>
            </a:p>
          </p:txBody>
        </p:sp>
        <p:sp>
          <p:nvSpPr>
            <p:cNvPr id="24" name="Google Shape;83;p13">
              <a:extLst>
                <a:ext uri="{FF2B5EF4-FFF2-40B4-BE49-F238E27FC236}">
                  <a16:creationId xmlns:a16="http://schemas.microsoft.com/office/drawing/2014/main" id="{9AC76F20-1C88-4D37-A04B-6533795BF09F}"/>
                </a:ext>
              </a:extLst>
            </p:cNvPr>
            <p:cNvSpPr/>
            <p:nvPr/>
          </p:nvSpPr>
          <p:spPr>
            <a:xfrm>
              <a:off x="2125900" y="3035425"/>
              <a:ext cx="1305000" cy="330300"/>
            </a:xfrm>
            <a:prstGeom prst="rect">
              <a:avLst/>
            </a:prstGeom>
            <a:solidFill>
              <a:schemeClr val="accent2">
                <a:lumMod val="40000"/>
                <a:lumOff val="60000"/>
              </a:schemeClr>
            </a:solidFill>
            <a:ln>
              <a:solidFill>
                <a:schemeClr val="accent2">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th" sz="900"/>
                <a:t>4 Feb: Thai citizens returned from Wuhan</a:t>
              </a:r>
              <a:endParaRPr sz="900"/>
            </a:p>
          </p:txBody>
        </p:sp>
      </p:grpSp>
      <p:sp>
        <p:nvSpPr>
          <p:cNvPr id="25" name="TextBox 24">
            <a:extLst>
              <a:ext uri="{FF2B5EF4-FFF2-40B4-BE49-F238E27FC236}">
                <a16:creationId xmlns:a16="http://schemas.microsoft.com/office/drawing/2014/main" id="{F1DC8706-C15B-4C57-9A3A-80577A763486}"/>
              </a:ext>
            </a:extLst>
          </p:cNvPr>
          <p:cNvSpPr txBox="1"/>
          <p:nvPr/>
        </p:nvSpPr>
        <p:spPr>
          <a:xfrm>
            <a:off x="8937998" y="3557698"/>
            <a:ext cx="2763897" cy="923330"/>
          </a:xfrm>
          <a:prstGeom prst="rect">
            <a:avLst/>
          </a:prstGeom>
          <a:noFill/>
        </p:spPr>
        <p:txBody>
          <a:bodyPr wrap="none" rtlCol="0">
            <a:spAutoFit/>
          </a:bodyPr>
          <a:lstStyle/>
          <a:p>
            <a:pPr algn="ctr"/>
            <a:r>
              <a:rPr lang="en-US" sz="1800" b="1" dirty="0">
                <a:latin typeface="TH Sarabun New" panose="020B0500040200020003" pitchFamily="34" charset="-34"/>
                <a:cs typeface="TH Sarabun New" panose="020B0500040200020003" pitchFamily="34" charset="-34"/>
              </a:rPr>
              <a:t>There was only one local infection</a:t>
            </a:r>
          </a:p>
          <a:p>
            <a:pPr algn="ctr"/>
            <a:r>
              <a:rPr lang="en-US" sz="1800" b="1" dirty="0">
                <a:latin typeface="TH Sarabun New" panose="020B0500040200020003" pitchFamily="34" charset="-34"/>
                <a:cs typeface="TH Sarabun New" panose="020B0500040200020003" pitchFamily="34" charset="-34"/>
              </a:rPr>
              <a:t>In the last 127 days, </a:t>
            </a:r>
          </a:p>
          <a:p>
            <a:pPr algn="ctr"/>
            <a:r>
              <a:rPr lang="en-US" sz="1800" b="1" dirty="0">
                <a:latin typeface="TH Sarabun New" panose="020B0500040200020003" pitchFamily="34" charset="-34"/>
                <a:cs typeface="TH Sarabun New" panose="020B0500040200020003" pitchFamily="34" charset="-34"/>
              </a:rPr>
              <a:t>(as of 30 September) </a:t>
            </a:r>
            <a:endParaRPr lang="th-TH" sz="1800"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3335049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b font">
      <a:majorFont>
        <a:latin typeface="DB Ozone X Bold"/>
        <a:ea typeface=""/>
        <a:cs typeface="Angsana New"/>
      </a:majorFont>
      <a:minorFont>
        <a:latin typeface="DB Ozone X"/>
        <a:ea typeface=""/>
        <a:cs typeface="Cordi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DRI_FontType">
    <a:majorFont>
      <a:latin typeface="DB Ozone X"/>
      <a:ea typeface=""/>
      <a:cs typeface="DB Ozone X"/>
    </a:majorFont>
    <a:minorFont>
      <a:latin typeface="DB Ozone X"/>
      <a:ea typeface=""/>
      <a:cs typeface="DB Ozone X"/>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1774</TotalTime>
  <Words>5998</Words>
  <Application>Microsoft Office PowerPoint</Application>
  <PresentationFormat>Widescreen</PresentationFormat>
  <Paragraphs>759</Paragraphs>
  <Slides>52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Wingdings</vt:lpstr>
      <vt:lpstr>DB Ozone X</vt:lpstr>
      <vt:lpstr>TH Sarabun New</vt:lpstr>
      <vt:lpstr>DB Ozone X Bold</vt:lpstr>
      <vt:lpstr>Calibri</vt:lpstr>
      <vt:lpstr>Office Theme</vt:lpstr>
      <vt:lpstr>The Impact of COVID-19  on Agriculture in Thailand (Session II)</vt:lpstr>
      <vt:lpstr>PowerPoint Presentation</vt:lpstr>
      <vt:lpstr>PowerPoint Presentation</vt:lpstr>
      <vt:lpstr>PowerPoint Presentation</vt:lpstr>
      <vt:lpstr>A poll: two policy questions</vt:lpstr>
      <vt:lpstr>PowerPoint Presentation</vt:lpstr>
      <vt:lpstr>PowerPoint Presentation</vt:lpstr>
      <vt:lpstr>PowerPoint Presentation</vt:lpstr>
      <vt:lpstr>Thailand has been praised as one of the world  most successful countries in containing Covid-19</vt:lpstr>
      <vt:lpstr>PowerPoint Presentation</vt:lpstr>
      <vt:lpstr>PowerPoint Presentation</vt:lpstr>
      <vt:lpstr>Nine soft loan measures to assist households  affected by COVID-19</vt:lpstr>
      <vt:lpstr>PowerPoint Presentation</vt:lpstr>
      <vt:lpstr>Soft loan measures to assist SMEs affected by COVID-19 and to stabilize corporate bond market: 4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Highly vulnerable because -80% are casual workers  -45% aged 46-60 years old (Source: SES, taken from PIER 2020)   </vt:lpstr>
      <vt:lpstr>But agricultural households are more seriously affected  by the indirect impact of migration </vt:lpstr>
      <vt:lpstr>PowerPoint Presentation</vt:lpstr>
      <vt:lpstr>PowerPoint Presentation</vt:lpstr>
      <vt:lpstr>PowerPoint Presentation</vt:lpstr>
      <vt:lpstr>Farm incomes may recover in 2020H2  but remains less than last year’s </vt:lpstr>
      <vt:lpstr>PowerPoint Presentation</vt:lpstr>
      <vt:lpstr>Government response</vt:lpstr>
      <vt:lpstr>Cash hand-out policy  </vt:lpstr>
      <vt:lpstr>Government response : cash hand-out by target groups (cont.)</vt:lpstr>
      <vt:lpstr>      Government response : cash hand-out by target groups (cont.)</vt:lpstr>
      <vt:lpstr>Question: how many workers are affected by Covid-19 ?  </vt:lpstr>
      <vt:lpstr>Some observations </vt:lpstr>
      <vt:lpstr>Research questions </vt:lpstr>
      <vt:lpstr>Research question1  </vt:lpstr>
      <vt:lpstr>Are there any serious errors in the cash transfer administration</vt:lpstr>
      <vt:lpstr>Are there any serious errors in the cash transfer administration? </vt:lpstr>
      <vt:lpstr>How serious is the Covid-19 impact on the farm families whose members used to work in the non-agricultural sector? </vt:lpstr>
      <vt:lpstr>A proxy of indirect Covid-19 impact on agri-household : Occupation composition of household members in the agri-household.</vt:lpstr>
      <vt:lpstr>Do most of the affected workers in the non-agricultural sector, who return to their farm family, receive the cash subsidy from any of the cash transfer schemes?  </vt:lpstr>
      <vt:lpstr>Do most of the affected workers in the non-agricultural sector receive the cash subsidy from any of the cash transfer schemes? (cont.)</vt:lpstr>
      <vt:lpstr>PowerPoint Presentation</vt:lpstr>
      <vt:lpstr>Economic restructuring projects</vt:lpstr>
      <vt:lpstr>Only Bt38 billion has been approved from the bt400 billion loan</vt:lpstr>
      <vt:lpstr>Economic restructuring projects and major concerns</vt:lpstr>
      <vt:lpstr>Three major policy concerns (cont.)</vt:lpstr>
      <vt:lpstr>Three challenging issues</vt:lpstr>
      <vt:lpstr>Three challenging issues (cont.)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Nipon Poapongsakorn</cp:lastModifiedBy>
  <cp:revision>206</cp:revision>
  <dcterms:created xsi:type="dcterms:W3CDTF">2018-09-11T07:09:05Z</dcterms:created>
  <dcterms:modified xsi:type="dcterms:W3CDTF">2020-10-02T08:43:26Z</dcterms:modified>
</cp:coreProperties>
</file>